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63"/>
  </p:notesMasterIdLst>
  <p:sldIdLst>
    <p:sldId id="257" r:id="rId5"/>
    <p:sldId id="259" r:id="rId6"/>
    <p:sldId id="312" r:id="rId7"/>
    <p:sldId id="313" r:id="rId8"/>
    <p:sldId id="314" r:id="rId9"/>
    <p:sldId id="315" r:id="rId10"/>
    <p:sldId id="316" r:id="rId11"/>
    <p:sldId id="317" r:id="rId12"/>
    <p:sldId id="318" r:id="rId13"/>
    <p:sldId id="324" r:id="rId14"/>
    <p:sldId id="326" r:id="rId15"/>
    <p:sldId id="327" r:id="rId16"/>
    <p:sldId id="319" r:id="rId17"/>
    <p:sldId id="320" r:id="rId18"/>
    <p:sldId id="321" r:id="rId19"/>
    <p:sldId id="322" r:id="rId20"/>
    <p:sldId id="323" r:id="rId21"/>
    <p:sldId id="328" r:id="rId22"/>
    <p:sldId id="329" r:id="rId23"/>
    <p:sldId id="330" r:id="rId24"/>
    <p:sldId id="331" r:id="rId25"/>
    <p:sldId id="334" r:id="rId26"/>
    <p:sldId id="353" r:id="rId27"/>
    <p:sldId id="332" r:id="rId28"/>
    <p:sldId id="333" r:id="rId29"/>
    <p:sldId id="335" r:id="rId30"/>
    <p:sldId id="337" r:id="rId31"/>
    <p:sldId id="336" r:id="rId32"/>
    <p:sldId id="338" r:id="rId33"/>
    <p:sldId id="367"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5" r:id="rId49"/>
    <p:sldId id="356" r:id="rId50"/>
    <p:sldId id="357" r:id="rId51"/>
    <p:sldId id="358" r:id="rId52"/>
    <p:sldId id="360" r:id="rId53"/>
    <p:sldId id="359" r:id="rId54"/>
    <p:sldId id="361" r:id="rId55"/>
    <p:sldId id="354" r:id="rId56"/>
    <p:sldId id="362" r:id="rId57"/>
    <p:sldId id="363" r:id="rId58"/>
    <p:sldId id="366" r:id="rId59"/>
    <p:sldId id="364" r:id="rId60"/>
    <p:sldId id="365" r:id="rId61"/>
    <p:sldId id="25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582415-1DD7-42C8-805B-EC5CB99E14C0}" v="3" dt="2023-04-19T12:40:50.529"/>
    <p1510:client id="{90238B9E-AC70-4FF1-8289-D55600ED8228}" v="1" dt="2023-04-17T16:00:19.023"/>
    <p1510:client id="{F9285FB0-41F5-48A2-9B85-40E8D4A4781B}" v="1" dt="2023-04-16T14:11:29.8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MANYU GUPTA - 70092000030" userId="S::abhimanyu.gupta30@svkmmumbai.onmicrosoft.com::ecb1a7f9-83e9-4722-aed2-6f441877a6ba" providerId="AD" clId="Web-{F9285FB0-41F5-48A2-9B85-40E8D4A4781B}"/>
    <pc:docChg chg="modSld">
      <pc:chgData name="ABHIMANYU GUPTA - 70092000030" userId="S::abhimanyu.gupta30@svkmmumbai.onmicrosoft.com::ecb1a7f9-83e9-4722-aed2-6f441877a6ba" providerId="AD" clId="Web-{F9285FB0-41F5-48A2-9B85-40E8D4A4781B}" dt="2023-04-16T14:11:29.836" v="0" actId="1076"/>
      <pc:docMkLst>
        <pc:docMk/>
      </pc:docMkLst>
      <pc:sldChg chg="modSp">
        <pc:chgData name="ABHIMANYU GUPTA - 70092000030" userId="S::abhimanyu.gupta30@svkmmumbai.onmicrosoft.com::ecb1a7f9-83e9-4722-aed2-6f441877a6ba" providerId="AD" clId="Web-{F9285FB0-41F5-48A2-9B85-40E8D4A4781B}" dt="2023-04-16T14:11:29.836" v="0" actId="1076"/>
        <pc:sldMkLst>
          <pc:docMk/>
          <pc:sldMk cId="2524042756" sldId="313"/>
        </pc:sldMkLst>
        <pc:spChg chg="mod">
          <ac:chgData name="ABHIMANYU GUPTA - 70092000030" userId="S::abhimanyu.gupta30@svkmmumbai.onmicrosoft.com::ecb1a7f9-83e9-4722-aed2-6f441877a6ba" providerId="AD" clId="Web-{F9285FB0-41F5-48A2-9B85-40E8D4A4781B}" dt="2023-04-16T14:11:29.836" v="0" actId="1076"/>
          <ac:spMkLst>
            <pc:docMk/>
            <pc:sldMk cId="2524042756" sldId="313"/>
            <ac:spMk id="5" creationId="{164517E2-E4B8-F944-7469-E0A94DAA64EA}"/>
          </ac:spMkLst>
        </pc:spChg>
      </pc:sldChg>
    </pc:docChg>
  </pc:docChgLst>
  <pc:docChgLst>
    <pc:chgData name="HARSH JAIN - 70092000007" userId="S::harsh.jain07@svkmmumbai.onmicrosoft.com::2545f69b-be60-42e1-85eb-39f3ac79d491" providerId="AD" clId="Web-{82582415-1DD7-42C8-805B-EC5CB99E14C0}"/>
    <pc:docChg chg="modSld">
      <pc:chgData name="HARSH JAIN - 70092000007" userId="S::harsh.jain07@svkmmumbai.onmicrosoft.com::2545f69b-be60-42e1-85eb-39f3ac79d491" providerId="AD" clId="Web-{82582415-1DD7-42C8-805B-EC5CB99E14C0}" dt="2023-04-19T12:40:50.529" v="2" actId="20577"/>
      <pc:docMkLst>
        <pc:docMk/>
      </pc:docMkLst>
      <pc:sldChg chg="modSp">
        <pc:chgData name="HARSH JAIN - 70092000007" userId="S::harsh.jain07@svkmmumbai.onmicrosoft.com::2545f69b-be60-42e1-85eb-39f3ac79d491" providerId="AD" clId="Web-{82582415-1DD7-42C8-805B-EC5CB99E14C0}" dt="2023-04-19T12:40:50.529" v="2" actId="20577"/>
        <pc:sldMkLst>
          <pc:docMk/>
          <pc:sldMk cId="1471519530" sldId="346"/>
        </pc:sldMkLst>
        <pc:spChg chg="mod">
          <ac:chgData name="HARSH JAIN - 70092000007" userId="S::harsh.jain07@svkmmumbai.onmicrosoft.com::2545f69b-be60-42e1-85eb-39f3ac79d491" providerId="AD" clId="Web-{82582415-1DD7-42C8-805B-EC5CB99E14C0}" dt="2023-04-19T12:40:50.529" v="2" actId="20577"/>
          <ac:spMkLst>
            <pc:docMk/>
            <pc:sldMk cId="1471519530" sldId="346"/>
            <ac:spMk id="3" creationId="{D85BBBF0-30D9-5829-A679-95C244F5F63A}"/>
          </ac:spMkLst>
        </pc:spChg>
      </pc:sldChg>
    </pc:docChg>
  </pc:docChgLst>
  <pc:docChgLst>
    <pc:chgData name="OM SHINDE1 - 70091019073" userId="S::om.shinde1@svkmmumbai.onmicrosoft.com::11a08f50-3d06-4635-a423-884f190670e9" providerId="AD" clId="Web-{90238B9E-AC70-4FF1-8289-D55600ED8228}"/>
    <pc:docChg chg="addSld">
      <pc:chgData name="OM SHINDE1 - 70091019073" userId="S::om.shinde1@svkmmumbai.onmicrosoft.com::11a08f50-3d06-4635-a423-884f190670e9" providerId="AD" clId="Web-{90238B9E-AC70-4FF1-8289-D55600ED8228}" dt="2023-04-17T16:00:19.023" v="0"/>
      <pc:docMkLst>
        <pc:docMk/>
      </pc:docMkLst>
      <pc:sldChg chg="new">
        <pc:chgData name="OM SHINDE1 - 70091019073" userId="S::om.shinde1@svkmmumbai.onmicrosoft.com::11a08f50-3d06-4635-a423-884f190670e9" providerId="AD" clId="Web-{90238B9E-AC70-4FF1-8289-D55600ED8228}" dt="2023-04-17T16:00:19.023" v="0"/>
        <pc:sldMkLst>
          <pc:docMk/>
          <pc:sldMk cId="1686671047" sldId="3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1F9AA-9D2A-45A4-AC8B-029FABECF425}" type="datetimeFigureOut">
              <a:rPr lang="en-IN" smtClean="0"/>
              <a:t>19-04-2023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64F93-7E7C-4649-B69E-96324F8C51A5}" type="slidenum">
              <a:rPr lang="en-IN" smtClean="0"/>
              <a:t>‹#›</a:t>
            </a:fld>
            <a:endParaRPr lang="en-IN"/>
          </a:p>
        </p:txBody>
      </p:sp>
    </p:spTree>
    <p:extLst>
      <p:ext uri="{BB962C8B-B14F-4D97-AF65-F5344CB8AC3E}">
        <p14:creationId xmlns:p14="http://schemas.microsoft.com/office/powerpoint/2010/main" val="172774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4/19/2023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4/19/2023</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4/19/2023</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4/19/2023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4/19/2023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4/19/2023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4/19/2023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4/19/2023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4/19/2023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4/19/2023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4/19/2023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4/19/2023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400"/>
              <a:t>Computer Vision Applications</a:t>
            </a:r>
            <a:endParaRPr lang="en-US" sz="800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a:solidFill>
                  <a:schemeClr val="tx1">
                    <a:lumMod val="85000"/>
                    <a:lumOff val="15000"/>
                  </a:schemeClr>
                </a:solidFill>
              </a:rPr>
              <a:t>By Quadeer Shaikh</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New Report Finds Adoption of AI-Based Machine Vision Growing – Metrology  and Quality News - Online Magazine">
            <a:extLst>
              <a:ext uri="{FF2B5EF4-FFF2-40B4-BE49-F238E27FC236}">
                <a16:creationId xmlns:a16="http://schemas.microsoft.com/office/drawing/2014/main" id="{025CE748-45B2-488E-567E-F5DF9CBEAF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74" r="53772"/>
          <a:stretch/>
        </p:blipFill>
        <p:spPr bwMode="auto">
          <a:xfrm>
            <a:off x="0" y="-1"/>
            <a:ext cx="44687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692C-4E40-57DA-1FD6-F504B90735AA}"/>
              </a:ext>
            </a:extLst>
          </p:cNvPr>
          <p:cNvSpPr>
            <a:spLocks noGrp="1"/>
          </p:cNvSpPr>
          <p:nvPr>
            <p:ph type="title"/>
          </p:nvPr>
        </p:nvSpPr>
        <p:spPr/>
        <p:txBody>
          <a:bodyPr>
            <a:normAutofit/>
          </a:bodyPr>
          <a:lstStyle/>
          <a:p>
            <a:r>
              <a:rPr lang="en-IN" sz="4000"/>
              <a:t>How to assess the prediction of </a:t>
            </a:r>
            <a:r>
              <a:rPr lang="en-IN" sz="4000" err="1"/>
              <a:t>Bbox</a:t>
            </a:r>
            <a:r>
              <a:rPr lang="en-IN" sz="4000"/>
              <a:t> ?</a:t>
            </a:r>
          </a:p>
        </p:txBody>
      </p:sp>
      <p:sp>
        <p:nvSpPr>
          <p:cNvPr id="3" name="Content Placeholder 2">
            <a:extLst>
              <a:ext uri="{FF2B5EF4-FFF2-40B4-BE49-F238E27FC236}">
                <a16:creationId xmlns:a16="http://schemas.microsoft.com/office/drawing/2014/main" id="{3AD16CC7-11C7-5C54-2615-CBDDA303A5F4}"/>
              </a:ext>
            </a:extLst>
          </p:cNvPr>
          <p:cNvSpPr>
            <a:spLocks noGrp="1"/>
          </p:cNvSpPr>
          <p:nvPr>
            <p:ph idx="1"/>
          </p:nvPr>
        </p:nvSpPr>
        <p:spPr/>
        <p:txBody>
          <a:bodyPr/>
          <a:lstStyle/>
          <a:p>
            <a:r>
              <a:rPr lang="en-IN"/>
              <a:t>Intersection over Union</a:t>
            </a:r>
          </a:p>
          <a:p>
            <a:r>
              <a:rPr lang="en-US"/>
              <a:t>This measure evaluates the overlap between two bounding boxes: the ground truth bounding box (</a:t>
            </a:r>
            <a:r>
              <a:rPr lang="en-US" err="1"/>
              <a:t>Bground</a:t>
            </a:r>
            <a:r>
              <a:rPr lang="en-US"/>
              <a:t> truth) and the predicted bounding box (</a:t>
            </a:r>
            <a:r>
              <a:rPr lang="en-US" err="1"/>
              <a:t>Bpredicted</a:t>
            </a:r>
            <a:r>
              <a:rPr lang="en-US"/>
              <a:t>). By applying the </a:t>
            </a:r>
            <a:r>
              <a:rPr lang="en-US" err="1"/>
              <a:t>IoU</a:t>
            </a:r>
            <a:r>
              <a:rPr lang="en-US"/>
              <a:t>, we can tell whether a detection is valid (True Positive) or not (False Positive)</a:t>
            </a:r>
            <a:endParaRPr lang="en-IN"/>
          </a:p>
          <a:p>
            <a:endParaRPr lang="en-IN"/>
          </a:p>
        </p:txBody>
      </p:sp>
      <p:pic>
        <p:nvPicPr>
          <p:cNvPr id="5" name="Picture 4">
            <a:extLst>
              <a:ext uri="{FF2B5EF4-FFF2-40B4-BE49-F238E27FC236}">
                <a16:creationId xmlns:a16="http://schemas.microsoft.com/office/drawing/2014/main" id="{D29A17DE-D134-030F-C202-9D32AF17E7D2}"/>
              </a:ext>
            </a:extLst>
          </p:cNvPr>
          <p:cNvPicPr>
            <a:picLocks noChangeAspect="1"/>
          </p:cNvPicPr>
          <p:nvPr/>
        </p:nvPicPr>
        <p:blipFill>
          <a:blip r:embed="rId2"/>
          <a:stretch>
            <a:fillRect/>
          </a:stretch>
        </p:blipFill>
        <p:spPr>
          <a:xfrm>
            <a:off x="3654458" y="3683612"/>
            <a:ext cx="4883084" cy="2625514"/>
          </a:xfrm>
          <a:prstGeom prst="rect">
            <a:avLst/>
          </a:prstGeom>
        </p:spPr>
      </p:pic>
    </p:spTree>
    <p:extLst>
      <p:ext uri="{BB962C8B-B14F-4D97-AF65-F5344CB8AC3E}">
        <p14:creationId xmlns:p14="http://schemas.microsoft.com/office/powerpoint/2010/main" val="802763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692C-4E40-57DA-1FD6-F504B90735AA}"/>
              </a:ext>
            </a:extLst>
          </p:cNvPr>
          <p:cNvSpPr>
            <a:spLocks noGrp="1"/>
          </p:cNvSpPr>
          <p:nvPr>
            <p:ph type="title"/>
          </p:nvPr>
        </p:nvSpPr>
        <p:spPr/>
        <p:txBody>
          <a:bodyPr>
            <a:normAutofit/>
          </a:bodyPr>
          <a:lstStyle/>
          <a:p>
            <a:r>
              <a:rPr lang="en-IN" sz="4000"/>
              <a:t>How to assess the prediction of </a:t>
            </a:r>
            <a:r>
              <a:rPr lang="en-IN" sz="4000" err="1"/>
              <a:t>Bbox</a:t>
            </a:r>
            <a:r>
              <a:rPr lang="en-IN" sz="4000"/>
              <a:t> ?</a:t>
            </a:r>
          </a:p>
        </p:txBody>
      </p:sp>
      <p:sp>
        <p:nvSpPr>
          <p:cNvPr id="3" name="Content Placeholder 2">
            <a:extLst>
              <a:ext uri="{FF2B5EF4-FFF2-40B4-BE49-F238E27FC236}">
                <a16:creationId xmlns:a16="http://schemas.microsoft.com/office/drawing/2014/main" id="{3AD16CC7-11C7-5C54-2615-CBDDA303A5F4}"/>
              </a:ext>
            </a:extLst>
          </p:cNvPr>
          <p:cNvSpPr>
            <a:spLocks noGrp="1"/>
          </p:cNvSpPr>
          <p:nvPr>
            <p:ph idx="1"/>
          </p:nvPr>
        </p:nvSpPr>
        <p:spPr/>
        <p:txBody>
          <a:bodyPr/>
          <a:lstStyle/>
          <a:p>
            <a:r>
              <a:rPr lang="en-IN"/>
              <a:t>Intersection over Union</a:t>
            </a:r>
          </a:p>
          <a:p>
            <a:r>
              <a:rPr lang="en-US"/>
              <a:t>The intersection over the union value ranges from 0 (no overlap at all) to 1 (the two bounding boxes overlap each other 100%). The higher the overlap between the two bounding boxes (</a:t>
            </a:r>
            <a:r>
              <a:rPr lang="en-US" err="1"/>
              <a:t>IoU</a:t>
            </a:r>
            <a:r>
              <a:rPr lang="en-US"/>
              <a:t> value). </a:t>
            </a:r>
            <a:endParaRPr lang="en-IN"/>
          </a:p>
        </p:txBody>
      </p:sp>
      <p:pic>
        <p:nvPicPr>
          <p:cNvPr id="6" name="Picture 5">
            <a:extLst>
              <a:ext uri="{FF2B5EF4-FFF2-40B4-BE49-F238E27FC236}">
                <a16:creationId xmlns:a16="http://schemas.microsoft.com/office/drawing/2014/main" id="{6C2F1903-AB53-FBCA-0A71-DDA449AB68FF}"/>
              </a:ext>
            </a:extLst>
          </p:cNvPr>
          <p:cNvPicPr>
            <a:picLocks noChangeAspect="1"/>
          </p:cNvPicPr>
          <p:nvPr/>
        </p:nvPicPr>
        <p:blipFill>
          <a:blip r:embed="rId2"/>
          <a:stretch>
            <a:fillRect/>
          </a:stretch>
        </p:blipFill>
        <p:spPr>
          <a:xfrm>
            <a:off x="3507573" y="3988646"/>
            <a:ext cx="5044877" cy="2072820"/>
          </a:xfrm>
          <a:prstGeom prst="rect">
            <a:avLst/>
          </a:prstGeom>
        </p:spPr>
      </p:pic>
    </p:spTree>
    <p:extLst>
      <p:ext uri="{BB962C8B-B14F-4D97-AF65-F5344CB8AC3E}">
        <p14:creationId xmlns:p14="http://schemas.microsoft.com/office/powerpoint/2010/main" val="3651352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B422A-1556-BD32-0F38-65EC4C561752}"/>
              </a:ext>
            </a:extLst>
          </p:cNvPr>
          <p:cNvSpPr>
            <a:spLocks noGrp="1"/>
          </p:cNvSpPr>
          <p:nvPr>
            <p:ph type="title"/>
          </p:nvPr>
        </p:nvSpPr>
        <p:spPr/>
        <p:txBody>
          <a:bodyPr/>
          <a:lstStyle/>
          <a:p>
            <a:r>
              <a:rPr lang="en-IN"/>
              <a:t>Confusion Matrix for </a:t>
            </a:r>
            <a:r>
              <a:rPr lang="en-IN" err="1"/>
              <a:t>IoU</a:t>
            </a:r>
            <a:endParaRPr lang="en-IN"/>
          </a:p>
        </p:txBody>
      </p:sp>
      <p:sp>
        <p:nvSpPr>
          <p:cNvPr id="3" name="Content Placeholder 2">
            <a:extLst>
              <a:ext uri="{FF2B5EF4-FFF2-40B4-BE49-F238E27FC236}">
                <a16:creationId xmlns:a16="http://schemas.microsoft.com/office/drawing/2014/main" id="{52C42748-933A-AB87-1CCB-A75F684D7374}"/>
              </a:ext>
            </a:extLst>
          </p:cNvPr>
          <p:cNvSpPr>
            <a:spLocks noGrp="1"/>
          </p:cNvSpPr>
          <p:nvPr>
            <p:ph idx="1"/>
          </p:nvPr>
        </p:nvSpPr>
        <p:spPr/>
        <p:txBody>
          <a:bodyPr>
            <a:normAutofit/>
          </a:bodyPr>
          <a:lstStyle/>
          <a:p>
            <a:r>
              <a:rPr lang="en-IN" sz="1800" b="1"/>
              <a:t>Note: </a:t>
            </a:r>
            <a:r>
              <a:rPr lang="en-IN" sz="1800"/>
              <a:t>True Negative is not applicable to object detection. True Negative means it is correctly detecting the background of an object as background. Which is equivalent to not detecting anything. </a:t>
            </a:r>
            <a:endParaRPr lang="en-IN" sz="1800" b="1"/>
          </a:p>
        </p:txBody>
      </p:sp>
      <p:pic>
        <p:nvPicPr>
          <p:cNvPr id="9218" name="Picture 2" descr="mean average precision map birds prediction types according to iou meaning object detection evaluation metric">
            <a:extLst>
              <a:ext uri="{FF2B5EF4-FFF2-40B4-BE49-F238E27FC236}">
                <a16:creationId xmlns:a16="http://schemas.microsoft.com/office/drawing/2014/main" id="{C3E7479E-202C-55BB-5C7E-317ABFB53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282" y="3002331"/>
            <a:ext cx="7585435" cy="286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485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99EF-0FF2-E22C-9167-3B8B14EF7E41}"/>
              </a:ext>
            </a:extLst>
          </p:cNvPr>
          <p:cNvSpPr>
            <a:spLocks noGrp="1"/>
          </p:cNvSpPr>
          <p:nvPr>
            <p:ph type="title"/>
          </p:nvPr>
        </p:nvSpPr>
        <p:spPr/>
        <p:txBody>
          <a:bodyPr>
            <a:normAutofit/>
          </a:bodyPr>
          <a:lstStyle/>
          <a:p>
            <a:r>
              <a:rPr lang="en-IN" sz="4000"/>
              <a:t>Is object detection really that simple ?</a:t>
            </a:r>
          </a:p>
        </p:txBody>
      </p:sp>
      <p:sp>
        <p:nvSpPr>
          <p:cNvPr id="3" name="Content Placeholder 2">
            <a:extLst>
              <a:ext uri="{FF2B5EF4-FFF2-40B4-BE49-F238E27FC236}">
                <a16:creationId xmlns:a16="http://schemas.microsoft.com/office/drawing/2014/main" id="{A43E68CD-21C0-670A-62BE-8E4CCC394D4C}"/>
              </a:ext>
            </a:extLst>
          </p:cNvPr>
          <p:cNvSpPr>
            <a:spLocks noGrp="1"/>
          </p:cNvSpPr>
          <p:nvPr>
            <p:ph idx="1"/>
          </p:nvPr>
        </p:nvSpPr>
        <p:spPr/>
        <p:txBody>
          <a:bodyPr/>
          <a:lstStyle/>
          <a:p>
            <a:pPr>
              <a:buFont typeface="Arial" panose="020B0604020202020204" pitchFamily="34" charset="0"/>
              <a:buChar char="•"/>
            </a:pPr>
            <a:r>
              <a:rPr lang="en-IN"/>
              <a:t> Bounding box regression with classification module works out fine if you have just one object in an image and you want to detect one object </a:t>
            </a:r>
          </a:p>
          <a:p>
            <a:pPr>
              <a:buFont typeface="Arial" panose="020B0604020202020204" pitchFamily="34" charset="0"/>
              <a:buChar char="•"/>
            </a:pPr>
            <a:r>
              <a:rPr lang="en-IN"/>
              <a:t> If you have multiple objects of a similar class in an image it will only detect one of them which it is most confident about</a:t>
            </a:r>
          </a:p>
          <a:p>
            <a:pPr>
              <a:buFont typeface="Arial" panose="020B0604020202020204" pitchFamily="34" charset="0"/>
              <a:buChar char="•"/>
            </a:pPr>
            <a:r>
              <a:rPr lang="en-IN"/>
              <a:t> How do we address this issue ?</a:t>
            </a:r>
          </a:p>
        </p:txBody>
      </p:sp>
      <p:pic>
        <p:nvPicPr>
          <p:cNvPr id="7170" name="Picture 2" descr="How Dogs Evolved Into 'Our Best Friends' : NPR">
            <a:extLst>
              <a:ext uri="{FF2B5EF4-FFF2-40B4-BE49-F238E27FC236}">
                <a16:creationId xmlns:a16="http://schemas.microsoft.com/office/drawing/2014/main" id="{8BC8E98A-6369-0962-3599-FE175B4ED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838" y="4391690"/>
            <a:ext cx="2464324" cy="18482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3C9543-C3CC-B6C1-4249-EB094C803429}"/>
              </a:ext>
            </a:extLst>
          </p:cNvPr>
          <p:cNvSpPr/>
          <p:nvPr/>
        </p:nvSpPr>
        <p:spPr>
          <a:xfrm>
            <a:off x="5863472" y="5213023"/>
            <a:ext cx="612742" cy="102691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B827468-C8EF-1EBD-ECAC-5612DB62D6DD}"/>
              </a:ext>
            </a:extLst>
          </p:cNvPr>
          <p:cNvSpPr txBox="1"/>
          <p:nvPr/>
        </p:nvSpPr>
        <p:spPr>
          <a:xfrm>
            <a:off x="5752707" y="4905246"/>
            <a:ext cx="686586" cy="307777"/>
          </a:xfrm>
          <a:prstGeom prst="rect">
            <a:avLst/>
          </a:prstGeom>
          <a:noFill/>
        </p:spPr>
        <p:txBody>
          <a:bodyPr wrap="square" rtlCol="0">
            <a:spAutoFit/>
          </a:bodyPr>
          <a:lstStyle/>
          <a:p>
            <a:r>
              <a:rPr lang="en-IN" sz="1400">
                <a:solidFill>
                  <a:srgbClr val="00B050"/>
                </a:solidFill>
              </a:rPr>
              <a:t>Doggo</a:t>
            </a:r>
          </a:p>
        </p:txBody>
      </p:sp>
      <p:sp>
        <p:nvSpPr>
          <p:cNvPr id="6" name="TextBox 5">
            <a:extLst>
              <a:ext uri="{FF2B5EF4-FFF2-40B4-BE49-F238E27FC236}">
                <a16:creationId xmlns:a16="http://schemas.microsoft.com/office/drawing/2014/main" id="{5B3B1A28-091C-8AD2-FB5F-AAF491D2E6C2}"/>
              </a:ext>
            </a:extLst>
          </p:cNvPr>
          <p:cNvSpPr txBox="1"/>
          <p:nvPr/>
        </p:nvSpPr>
        <p:spPr>
          <a:xfrm>
            <a:off x="6976032" y="4258915"/>
            <a:ext cx="1593130" cy="646331"/>
          </a:xfrm>
          <a:prstGeom prst="rect">
            <a:avLst/>
          </a:prstGeom>
          <a:noFill/>
        </p:spPr>
        <p:txBody>
          <a:bodyPr wrap="square" rtlCol="0">
            <a:spAutoFit/>
          </a:bodyPr>
          <a:lstStyle/>
          <a:p>
            <a:r>
              <a:rPr lang="en-IN" err="1"/>
              <a:t>Wut</a:t>
            </a:r>
            <a:r>
              <a:rPr lang="en-IN"/>
              <a:t> the </a:t>
            </a:r>
            <a:r>
              <a:rPr lang="en-IN" err="1"/>
              <a:t>floof</a:t>
            </a:r>
            <a:r>
              <a:rPr lang="en-IN"/>
              <a:t> I is a doggo too</a:t>
            </a:r>
          </a:p>
        </p:txBody>
      </p:sp>
      <p:sp>
        <p:nvSpPr>
          <p:cNvPr id="7" name="TextBox 6">
            <a:extLst>
              <a:ext uri="{FF2B5EF4-FFF2-40B4-BE49-F238E27FC236}">
                <a16:creationId xmlns:a16="http://schemas.microsoft.com/office/drawing/2014/main" id="{7685D2DD-D869-D976-33BA-D8E3C9935963}"/>
              </a:ext>
            </a:extLst>
          </p:cNvPr>
          <p:cNvSpPr txBox="1"/>
          <p:nvPr/>
        </p:nvSpPr>
        <p:spPr>
          <a:xfrm>
            <a:off x="3052566" y="4099302"/>
            <a:ext cx="2436731" cy="584775"/>
          </a:xfrm>
          <a:prstGeom prst="rect">
            <a:avLst/>
          </a:prstGeom>
          <a:noFill/>
        </p:spPr>
        <p:txBody>
          <a:bodyPr wrap="square" rtlCol="0">
            <a:spAutoFit/>
          </a:bodyPr>
          <a:lstStyle/>
          <a:p>
            <a:r>
              <a:rPr lang="en-IN" sz="1600" err="1"/>
              <a:t>Hemk</a:t>
            </a:r>
            <a:r>
              <a:rPr lang="en-IN" sz="1600"/>
              <a:t> 2 big </a:t>
            </a:r>
            <a:r>
              <a:rPr lang="en-IN" sz="1600" err="1"/>
              <a:t>doggos</a:t>
            </a:r>
            <a:r>
              <a:rPr lang="en-IN" sz="1600"/>
              <a:t>, but </a:t>
            </a:r>
            <a:r>
              <a:rPr lang="en-IN" sz="1600" err="1"/>
              <a:t>lil</a:t>
            </a:r>
            <a:r>
              <a:rPr lang="en-IN" sz="1600"/>
              <a:t> nugget gets detected</a:t>
            </a:r>
          </a:p>
        </p:txBody>
      </p:sp>
    </p:spTree>
    <p:extLst>
      <p:ext uri="{BB962C8B-B14F-4D97-AF65-F5344CB8AC3E}">
        <p14:creationId xmlns:p14="http://schemas.microsoft.com/office/powerpoint/2010/main" val="100053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E9F3-BA75-35E4-C716-7506D9B08510}"/>
              </a:ext>
            </a:extLst>
          </p:cNvPr>
          <p:cNvSpPr>
            <a:spLocks noGrp="1"/>
          </p:cNvSpPr>
          <p:nvPr>
            <p:ph type="title"/>
          </p:nvPr>
        </p:nvSpPr>
        <p:spPr/>
        <p:txBody>
          <a:bodyPr/>
          <a:lstStyle/>
          <a:p>
            <a:r>
              <a:rPr lang="en-IN"/>
              <a:t>Take a trip down the memory lane </a:t>
            </a:r>
          </a:p>
        </p:txBody>
      </p:sp>
      <p:sp>
        <p:nvSpPr>
          <p:cNvPr id="3" name="Content Placeholder 2">
            <a:extLst>
              <a:ext uri="{FF2B5EF4-FFF2-40B4-BE49-F238E27FC236}">
                <a16:creationId xmlns:a16="http://schemas.microsoft.com/office/drawing/2014/main" id="{EC2DCBDA-4B5E-5E75-0AE8-439A99D99220}"/>
              </a:ext>
            </a:extLst>
          </p:cNvPr>
          <p:cNvSpPr>
            <a:spLocks noGrp="1"/>
          </p:cNvSpPr>
          <p:nvPr>
            <p:ph idx="1"/>
          </p:nvPr>
        </p:nvSpPr>
        <p:spPr/>
        <p:txBody>
          <a:bodyPr/>
          <a:lstStyle/>
          <a:p>
            <a:r>
              <a:rPr lang="en-IN"/>
              <a:t>What did we stumble upon in our fundamental computer vision modules that could help us find the objects of interest ?</a:t>
            </a:r>
          </a:p>
        </p:txBody>
      </p:sp>
      <p:pic>
        <p:nvPicPr>
          <p:cNvPr id="8194" name="Picture 2" descr="Molecular Biologists Travel Back in Time – Over 3 Billion Years">
            <a:extLst>
              <a:ext uri="{FF2B5EF4-FFF2-40B4-BE49-F238E27FC236}">
                <a16:creationId xmlns:a16="http://schemas.microsoft.com/office/drawing/2014/main" id="{06AD9056-F562-5930-2A89-6C8527928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810" y="2965478"/>
            <a:ext cx="5664379" cy="318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914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E9F3-BA75-35E4-C716-7506D9B08510}"/>
              </a:ext>
            </a:extLst>
          </p:cNvPr>
          <p:cNvSpPr>
            <a:spLocks noGrp="1"/>
          </p:cNvSpPr>
          <p:nvPr>
            <p:ph type="title"/>
          </p:nvPr>
        </p:nvSpPr>
        <p:spPr/>
        <p:txBody>
          <a:bodyPr/>
          <a:lstStyle/>
          <a:p>
            <a:r>
              <a:rPr lang="en-IN"/>
              <a:t>Take a trip down the memory lane </a:t>
            </a:r>
          </a:p>
        </p:txBody>
      </p:sp>
      <p:sp>
        <p:nvSpPr>
          <p:cNvPr id="3" name="Content Placeholder 2">
            <a:extLst>
              <a:ext uri="{FF2B5EF4-FFF2-40B4-BE49-F238E27FC236}">
                <a16:creationId xmlns:a16="http://schemas.microsoft.com/office/drawing/2014/main" id="{EC2DCBDA-4B5E-5E75-0AE8-439A99D99220}"/>
              </a:ext>
            </a:extLst>
          </p:cNvPr>
          <p:cNvSpPr>
            <a:spLocks noGrp="1"/>
          </p:cNvSpPr>
          <p:nvPr>
            <p:ph idx="1"/>
          </p:nvPr>
        </p:nvSpPr>
        <p:spPr/>
        <p:txBody>
          <a:bodyPr>
            <a:normAutofit/>
          </a:bodyPr>
          <a:lstStyle/>
          <a:p>
            <a:r>
              <a:rPr lang="en-IN" sz="1600"/>
              <a:t>What did we stumble upon in our fundamental computer vision modules that could help us find the objects of interest ? </a:t>
            </a:r>
          </a:p>
          <a:p>
            <a:r>
              <a:rPr lang="en-IN" sz="1600"/>
              <a:t>Objects of interest…….mmm….. </a:t>
            </a:r>
            <a:r>
              <a:rPr lang="en-IN" sz="1600" b="1"/>
              <a:t>Regions of Interest (ROI)</a:t>
            </a:r>
            <a:r>
              <a:rPr lang="en-IN" sz="1600"/>
              <a:t> ?! </a:t>
            </a:r>
          </a:p>
        </p:txBody>
      </p:sp>
      <p:pic>
        <p:nvPicPr>
          <p:cNvPr id="8194" name="Picture 2" descr="Molecular Biologists Travel Back in Time – Over 3 Billion Years">
            <a:extLst>
              <a:ext uri="{FF2B5EF4-FFF2-40B4-BE49-F238E27FC236}">
                <a16:creationId xmlns:a16="http://schemas.microsoft.com/office/drawing/2014/main" id="{06AD9056-F562-5930-2A89-6C8527928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359" y="3293323"/>
            <a:ext cx="5239167" cy="294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820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36D3-895E-6A41-3B5B-10B18A90D0E9}"/>
              </a:ext>
            </a:extLst>
          </p:cNvPr>
          <p:cNvSpPr>
            <a:spLocks noGrp="1"/>
          </p:cNvSpPr>
          <p:nvPr>
            <p:ph type="title"/>
          </p:nvPr>
        </p:nvSpPr>
        <p:spPr/>
        <p:txBody>
          <a:bodyPr/>
          <a:lstStyle/>
          <a:p>
            <a:r>
              <a:rPr lang="en-IN"/>
              <a:t>Region based CNN Models</a:t>
            </a:r>
          </a:p>
        </p:txBody>
      </p:sp>
      <p:sp>
        <p:nvSpPr>
          <p:cNvPr id="3" name="Content Placeholder 2">
            <a:extLst>
              <a:ext uri="{FF2B5EF4-FFF2-40B4-BE49-F238E27FC236}">
                <a16:creationId xmlns:a16="http://schemas.microsoft.com/office/drawing/2014/main" id="{EC230384-E211-9984-8509-6440855F2496}"/>
              </a:ext>
            </a:extLst>
          </p:cNvPr>
          <p:cNvSpPr>
            <a:spLocks noGrp="1"/>
          </p:cNvSpPr>
          <p:nvPr>
            <p:ph idx="1"/>
          </p:nvPr>
        </p:nvSpPr>
        <p:spPr/>
        <p:txBody>
          <a:bodyPr>
            <a:normAutofit/>
          </a:bodyPr>
          <a:lstStyle/>
          <a:p>
            <a:pPr marL="457200" indent="-457200">
              <a:buFont typeface="+mj-lt"/>
              <a:buAutoNum type="arabicPeriod"/>
            </a:pPr>
            <a:r>
              <a:rPr lang="en-IN" sz="2000"/>
              <a:t>RCNN (2013)</a:t>
            </a:r>
          </a:p>
          <a:p>
            <a:pPr marL="457200" indent="-457200">
              <a:buFont typeface="+mj-lt"/>
              <a:buAutoNum type="arabicPeriod"/>
            </a:pPr>
            <a:r>
              <a:rPr lang="en-IN" sz="2000"/>
              <a:t>Fast RCNN (2015)</a:t>
            </a:r>
          </a:p>
          <a:p>
            <a:pPr marL="457200" indent="-457200">
              <a:buFont typeface="+mj-lt"/>
              <a:buAutoNum type="arabicPeriod"/>
            </a:pPr>
            <a:r>
              <a:rPr lang="en-IN" sz="2000"/>
              <a:t>Faster RCNN (2015)</a:t>
            </a:r>
          </a:p>
        </p:txBody>
      </p:sp>
    </p:spTree>
    <p:extLst>
      <p:ext uri="{BB962C8B-B14F-4D97-AF65-F5344CB8AC3E}">
        <p14:creationId xmlns:p14="http://schemas.microsoft.com/office/powerpoint/2010/main" val="358249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F16E-96D7-610F-5439-7F9813A6E106}"/>
              </a:ext>
            </a:extLst>
          </p:cNvPr>
          <p:cNvSpPr>
            <a:spLocks noGrp="1"/>
          </p:cNvSpPr>
          <p:nvPr>
            <p:ph type="title"/>
          </p:nvPr>
        </p:nvSpPr>
        <p:spPr/>
        <p:txBody>
          <a:bodyPr/>
          <a:lstStyle/>
          <a:p>
            <a:r>
              <a:rPr lang="en-IN"/>
              <a:t>RCNN</a:t>
            </a:r>
          </a:p>
        </p:txBody>
      </p:sp>
      <p:sp>
        <p:nvSpPr>
          <p:cNvPr id="3" name="Content Placeholder 2">
            <a:extLst>
              <a:ext uri="{FF2B5EF4-FFF2-40B4-BE49-F238E27FC236}">
                <a16:creationId xmlns:a16="http://schemas.microsoft.com/office/drawing/2014/main" id="{865BC63F-589B-6ABA-8646-0D7CBC1FA34C}"/>
              </a:ext>
            </a:extLst>
          </p:cNvPr>
          <p:cNvSpPr>
            <a:spLocks noGrp="1"/>
          </p:cNvSpPr>
          <p:nvPr>
            <p:ph idx="1"/>
          </p:nvPr>
        </p:nvSpPr>
        <p:spPr/>
        <p:txBody>
          <a:bodyPr/>
          <a:lstStyle/>
          <a:p>
            <a:pPr marL="457200" indent="-457200">
              <a:buFont typeface="+mj-lt"/>
              <a:buAutoNum type="arabicPeriod"/>
            </a:pPr>
            <a:r>
              <a:rPr lang="en-IN"/>
              <a:t>It is the first region based architecture in the region proposal based object detection family</a:t>
            </a:r>
          </a:p>
          <a:p>
            <a:pPr marL="457200" indent="-457200">
              <a:buFont typeface="+mj-lt"/>
              <a:buAutoNum type="arabicPeriod"/>
            </a:pPr>
            <a:r>
              <a:rPr lang="en-US"/>
              <a:t>It was one of the first large, successful applications of convolutional neural networks to the problem of object detection and localization</a:t>
            </a:r>
          </a:p>
          <a:p>
            <a:pPr marL="457200" indent="-457200">
              <a:buFont typeface="+mj-lt"/>
              <a:buAutoNum type="arabicPeriod"/>
            </a:pPr>
            <a:r>
              <a:rPr lang="en-US"/>
              <a:t>The approach was demonstrated on benchmark datasets, achieving then-state-of-the-art results on the PASCAL VOC-2012 dataset and the ILSVRC 2013 object detection challenge</a:t>
            </a:r>
            <a:endParaRPr lang="en-IN"/>
          </a:p>
        </p:txBody>
      </p:sp>
      <p:pic>
        <p:nvPicPr>
          <p:cNvPr id="5" name="Picture 4">
            <a:extLst>
              <a:ext uri="{FF2B5EF4-FFF2-40B4-BE49-F238E27FC236}">
                <a16:creationId xmlns:a16="http://schemas.microsoft.com/office/drawing/2014/main" id="{4DDEA90C-F455-DC6A-CA49-E01FB74602C8}"/>
              </a:ext>
            </a:extLst>
          </p:cNvPr>
          <p:cNvPicPr>
            <a:picLocks noChangeAspect="1"/>
          </p:cNvPicPr>
          <p:nvPr/>
        </p:nvPicPr>
        <p:blipFill>
          <a:blip r:embed="rId2"/>
          <a:stretch>
            <a:fillRect/>
          </a:stretch>
        </p:blipFill>
        <p:spPr>
          <a:xfrm>
            <a:off x="2584332" y="4110086"/>
            <a:ext cx="7023336" cy="2214688"/>
          </a:xfrm>
          <a:prstGeom prst="rect">
            <a:avLst/>
          </a:prstGeom>
        </p:spPr>
      </p:pic>
    </p:spTree>
    <p:extLst>
      <p:ext uri="{BB962C8B-B14F-4D97-AF65-F5344CB8AC3E}">
        <p14:creationId xmlns:p14="http://schemas.microsoft.com/office/powerpoint/2010/main" val="291920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96822-6598-BA88-26D4-09F4BE435380}"/>
              </a:ext>
            </a:extLst>
          </p:cNvPr>
          <p:cNvSpPr>
            <a:spLocks noGrp="1"/>
          </p:cNvSpPr>
          <p:nvPr>
            <p:ph type="title"/>
          </p:nvPr>
        </p:nvSpPr>
        <p:spPr/>
        <p:txBody>
          <a:bodyPr/>
          <a:lstStyle/>
          <a:p>
            <a:r>
              <a:rPr lang="en-IN"/>
              <a:t>RCNN Components</a:t>
            </a:r>
          </a:p>
        </p:txBody>
      </p:sp>
      <p:sp>
        <p:nvSpPr>
          <p:cNvPr id="3" name="Content Placeholder 2">
            <a:extLst>
              <a:ext uri="{FF2B5EF4-FFF2-40B4-BE49-F238E27FC236}">
                <a16:creationId xmlns:a16="http://schemas.microsoft.com/office/drawing/2014/main" id="{CD13E1C7-10CF-76E9-AED6-77A95E2179F8}"/>
              </a:ext>
            </a:extLst>
          </p:cNvPr>
          <p:cNvSpPr>
            <a:spLocks noGrp="1"/>
          </p:cNvSpPr>
          <p:nvPr>
            <p:ph idx="1"/>
          </p:nvPr>
        </p:nvSpPr>
        <p:spPr/>
        <p:txBody>
          <a:bodyPr/>
          <a:lstStyle/>
          <a:p>
            <a:pPr marL="457200" indent="-457200">
              <a:buFont typeface="+mj-lt"/>
              <a:buAutoNum type="arabicPeriod"/>
            </a:pPr>
            <a:r>
              <a:rPr lang="en-IN"/>
              <a:t>Region Proposal: Extract Regions of Interest (ROI)</a:t>
            </a:r>
          </a:p>
          <a:p>
            <a:pPr marL="457200" indent="-457200">
              <a:buFont typeface="+mj-lt"/>
              <a:buAutoNum type="arabicPeriod"/>
            </a:pPr>
            <a:r>
              <a:rPr lang="en-IN"/>
              <a:t>Feature Extraction Module</a:t>
            </a:r>
          </a:p>
          <a:p>
            <a:pPr marL="457200" indent="-457200">
              <a:buFont typeface="+mj-lt"/>
              <a:buAutoNum type="arabicPeriod"/>
            </a:pPr>
            <a:r>
              <a:rPr lang="en-IN"/>
              <a:t>Classification Module</a:t>
            </a:r>
          </a:p>
          <a:p>
            <a:pPr marL="457200" indent="-457200">
              <a:buFont typeface="+mj-lt"/>
              <a:buAutoNum type="arabicPeriod"/>
            </a:pPr>
            <a:r>
              <a:rPr lang="en-IN"/>
              <a:t>Localization Refinement Module (optional component)</a:t>
            </a:r>
          </a:p>
        </p:txBody>
      </p:sp>
    </p:spTree>
    <p:extLst>
      <p:ext uri="{BB962C8B-B14F-4D97-AF65-F5344CB8AC3E}">
        <p14:creationId xmlns:p14="http://schemas.microsoft.com/office/powerpoint/2010/main" val="3272725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6A90-1187-B932-C046-8FFC773F171D}"/>
              </a:ext>
            </a:extLst>
          </p:cNvPr>
          <p:cNvSpPr>
            <a:spLocks noGrp="1"/>
          </p:cNvSpPr>
          <p:nvPr>
            <p:ph type="title"/>
          </p:nvPr>
        </p:nvSpPr>
        <p:spPr/>
        <p:txBody>
          <a:bodyPr/>
          <a:lstStyle/>
          <a:p>
            <a:r>
              <a:rPr lang="en-IN"/>
              <a:t>RCNN – Region Proposal</a:t>
            </a:r>
          </a:p>
        </p:txBody>
      </p:sp>
      <p:sp>
        <p:nvSpPr>
          <p:cNvPr id="3" name="Content Placeholder 2">
            <a:extLst>
              <a:ext uri="{FF2B5EF4-FFF2-40B4-BE49-F238E27FC236}">
                <a16:creationId xmlns:a16="http://schemas.microsoft.com/office/drawing/2014/main" id="{88F31027-AA2B-2EFD-4811-AA639EA4EC14}"/>
              </a:ext>
            </a:extLst>
          </p:cNvPr>
          <p:cNvSpPr>
            <a:spLocks noGrp="1"/>
          </p:cNvSpPr>
          <p:nvPr>
            <p:ph idx="1"/>
          </p:nvPr>
        </p:nvSpPr>
        <p:spPr>
          <a:xfrm>
            <a:off x="1097280" y="2108201"/>
            <a:ext cx="4624790" cy="3760891"/>
          </a:xfrm>
        </p:spPr>
        <p:txBody>
          <a:bodyPr>
            <a:normAutofit fontScale="85000" lnSpcReduction="20000"/>
          </a:bodyPr>
          <a:lstStyle/>
          <a:p>
            <a:pPr algn="just">
              <a:buFont typeface="Arial" panose="020B0604020202020204" pitchFamily="34" charset="0"/>
              <a:buChar char="•"/>
            </a:pPr>
            <a:r>
              <a:rPr lang="en-IN"/>
              <a:t> The regions proposed in this step have a very high probability of containing an object</a:t>
            </a:r>
          </a:p>
          <a:p>
            <a:pPr algn="just">
              <a:buFont typeface="Arial" panose="020B0604020202020204" pitchFamily="34" charset="0"/>
              <a:buChar char="•"/>
            </a:pPr>
            <a:r>
              <a:rPr lang="en-IN"/>
              <a:t> An algorithm called </a:t>
            </a:r>
            <a:r>
              <a:rPr lang="en-IN" i="1"/>
              <a:t>selective search </a:t>
            </a:r>
            <a:r>
              <a:rPr lang="en-IN"/>
              <a:t>scans the input image to find regions that contain blobs and proposes </a:t>
            </a:r>
            <a:r>
              <a:rPr lang="en-IN" err="1"/>
              <a:t>RoIs</a:t>
            </a:r>
            <a:r>
              <a:rPr lang="en-IN"/>
              <a:t> (2000 </a:t>
            </a:r>
            <a:r>
              <a:rPr lang="en-IN" err="1"/>
              <a:t>RoIs</a:t>
            </a:r>
            <a:r>
              <a:rPr lang="en-IN"/>
              <a:t> in fast mode, approx. 9000 in regular mode) to be processed by the next components of the RCNN.</a:t>
            </a:r>
          </a:p>
          <a:p>
            <a:pPr algn="just">
              <a:buFont typeface="Arial" panose="020B0604020202020204" pitchFamily="34" charset="0"/>
              <a:buChar char="•"/>
            </a:pPr>
            <a:r>
              <a:rPr lang="en-IN"/>
              <a:t> The proposed </a:t>
            </a:r>
            <a:r>
              <a:rPr lang="en-IN" err="1"/>
              <a:t>RoIs</a:t>
            </a:r>
            <a:r>
              <a:rPr lang="en-IN"/>
              <a:t> are of different sizes </a:t>
            </a:r>
          </a:p>
          <a:p>
            <a:pPr algn="just">
              <a:buFont typeface="Arial" panose="020B0604020202020204" pitchFamily="34" charset="0"/>
              <a:buChar char="•"/>
            </a:pPr>
            <a:r>
              <a:rPr lang="en-IN"/>
              <a:t> But since a CNN is fed an image of fixed size we warp the </a:t>
            </a:r>
            <a:r>
              <a:rPr lang="en-IN" err="1"/>
              <a:t>RoIs</a:t>
            </a:r>
            <a:r>
              <a:rPr lang="en-IN"/>
              <a:t> to a fixed size</a:t>
            </a:r>
          </a:p>
          <a:p>
            <a:pPr algn="just">
              <a:buFont typeface="Arial" panose="020B0604020202020204" pitchFamily="34" charset="0"/>
              <a:buChar char="•"/>
            </a:pPr>
            <a:r>
              <a:rPr lang="en-IN"/>
              <a:t> </a:t>
            </a:r>
            <a:r>
              <a:rPr lang="en-IN" b="1"/>
              <a:t>Note:</a:t>
            </a:r>
            <a:r>
              <a:rPr lang="en-IN"/>
              <a:t> Since the selective search algorithm proposes region proposal bounding boxes, bounding box regression becomes an optional component  </a:t>
            </a:r>
          </a:p>
        </p:txBody>
      </p:sp>
      <p:pic>
        <p:nvPicPr>
          <p:cNvPr id="10242" name="Picture 2" descr="What do we learn from region based object detectors (Faster R-CNN, R-FCN,  FPN)? | by Jonathan Hui | Medium">
            <a:extLst>
              <a:ext uri="{FF2B5EF4-FFF2-40B4-BE49-F238E27FC236}">
                <a16:creationId xmlns:a16="http://schemas.microsoft.com/office/drawing/2014/main" id="{54A25C42-6533-AE06-E45B-2C5914BEE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930" y="2305963"/>
            <a:ext cx="4880790" cy="3189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327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F4C-BFF9-7A27-81B2-7BEA07556B11}"/>
              </a:ext>
            </a:extLst>
          </p:cNvPr>
          <p:cNvSpPr>
            <a:spLocks noGrp="1"/>
          </p:cNvSpPr>
          <p:nvPr>
            <p:ph type="title"/>
          </p:nvPr>
        </p:nvSpPr>
        <p:spPr>
          <a:xfrm>
            <a:off x="1097280" y="258323"/>
            <a:ext cx="10058400" cy="1450757"/>
          </a:xfrm>
        </p:spPr>
        <p:txBody>
          <a:bodyPr/>
          <a:lstStyle/>
          <a:p>
            <a:r>
              <a:rPr lang="en-IN"/>
              <a:t>About me</a:t>
            </a:r>
          </a:p>
        </p:txBody>
      </p:sp>
      <p:pic>
        <p:nvPicPr>
          <p:cNvPr id="5" name="Content Placeholder 4">
            <a:extLst>
              <a:ext uri="{FF2B5EF4-FFF2-40B4-BE49-F238E27FC236}">
                <a16:creationId xmlns:a16="http://schemas.microsoft.com/office/drawing/2014/main" id="{9B2F769C-EE72-88DA-859E-3B1C10FECA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653" y="2355223"/>
            <a:ext cx="2058447" cy="205844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4559E87-301C-1217-D0A0-2A9EFEF0601A}"/>
              </a:ext>
            </a:extLst>
          </p:cNvPr>
          <p:cNvSpPr txBox="1"/>
          <p:nvPr/>
        </p:nvSpPr>
        <p:spPr>
          <a:xfrm>
            <a:off x="3912123" y="2110126"/>
            <a:ext cx="7927942" cy="4278094"/>
          </a:xfrm>
          <a:prstGeom prst="rect">
            <a:avLst/>
          </a:prstGeom>
          <a:noFill/>
        </p:spPr>
        <p:txBody>
          <a:bodyPr wrap="square" rtlCol="0">
            <a:spAutoFit/>
          </a:bodyPr>
          <a:lstStyle/>
          <a:p>
            <a:r>
              <a:rPr lang="en-IN" sz="1600" b="1"/>
              <a:t>Work Experience</a:t>
            </a:r>
            <a:r>
              <a:rPr lang="en-IN" sz="1600"/>
              <a:t> </a:t>
            </a:r>
          </a:p>
          <a:p>
            <a:pPr marL="285750" indent="-285750">
              <a:buFont typeface="Arial" panose="020B0604020202020204" pitchFamily="34" charset="0"/>
              <a:buChar char="•"/>
            </a:pPr>
            <a:r>
              <a:rPr lang="en-IN" sz="1600"/>
              <a:t>Risk Analyst</a:t>
            </a:r>
          </a:p>
          <a:p>
            <a:pPr marL="742950" lvl="1" indent="-285750">
              <a:buFont typeface="Arial" panose="020B0604020202020204" pitchFamily="34" charset="0"/>
              <a:buChar char="•"/>
            </a:pPr>
            <a:r>
              <a:rPr lang="en-IN" sz="1600">
                <a:solidFill>
                  <a:schemeClr val="tx1">
                    <a:lumMod val="50000"/>
                    <a:lumOff val="50000"/>
                  </a:schemeClr>
                </a:solidFill>
              </a:rPr>
              <a:t>Morgan Stanley (Jan 2023 – Present)</a:t>
            </a:r>
          </a:p>
          <a:p>
            <a:pPr marL="285750" indent="-285750">
              <a:buFont typeface="Arial" panose="020B0604020202020204" pitchFamily="34" charset="0"/>
              <a:buChar char="•"/>
            </a:pPr>
            <a:r>
              <a:rPr lang="en-IN" sz="1600"/>
              <a:t>Data Science Intern</a:t>
            </a:r>
          </a:p>
          <a:p>
            <a:pPr marL="742950" lvl="1" indent="-285750">
              <a:buFont typeface="Arial" panose="020B0604020202020204" pitchFamily="34" charset="0"/>
              <a:buChar char="•"/>
            </a:pPr>
            <a:r>
              <a:rPr lang="en-IN" sz="1600">
                <a:solidFill>
                  <a:schemeClr val="tx1">
                    <a:lumMod val="50000"/>
                    <a:lumOff val="50000"/>
                  </a:schemeClr>
                </a:solidFill>
              </a:rPr>
              <a:t>AkzoNobel Coatings International B.V. Netherlands (Feb 2022 – Dec 2022)</a:t>
            </a:r>
          </a:p>
          <a:p>
            <a:pPr marL="285750" indent="-285750">
              <a:buFont typeface="Arial" panose="020B0604020202020204" pitchFamily="34" charset="0"/>
              <a:buChar char="•"/>
            </a:pPr>
            <a:r>
              <a:rPr lang="en-IN" sz="1600"/>
              <a:t>Data Science Intern</a:t>
            </a:r>
          </a:p>
          <a:p>
            <a:pPr marL="742950" lvl="1" indent="-285750">
              <a:buFont typeface="Arial" panose="020B0604020202020204" pitchFamily="34" charset="0"/>
              <a:buChar char="•"/>
            </a:pPr>
            <a:r>
              <a:rPr lang="en-IN" sz="1600" err="1">
                <a:solidFill>
                  <a:schemeClr val="tx1">
                    <a:lumMod val="50000"/>
                    <a:lumOff val="50000"/>
                  </a:schemeClr>
                </a:solidFill>
              </a:rPr>
              <a:t>EzeRx</a:t>
            </a:r>
            <a:r>
              <a:rPr lang="en-IN" sz="1600">
                <a:solidFill>
                  <a:schemeClr val="tx1">
                    <a:lumMod val="50000"/>
                    <a:lumOff val="50000"/>
                  </a:schemeClr>
                </a:solidFill>
              </a:rPr>
              <a:t> Health Tech </a:t>
            </a:r>
            <a:r>
              <a:rPr lang="en-IN" sz="1600" err="1">
                <a:solidFill>
                  <a:schemeClr val="tx1">
                    <a:lumMod val="50000"/>
                    <a:lumOff val="50000"/>
                  </a:schemeClr>
                </a:solidFill>
              </a:rPr>
              <a:t>Pvt.</a:t>
            </a:r>
            <a:r>
              <a:rPr lang="en-IN" sz="1600">
                <a:solidFill>
                  <a:schemeClr val="tx1">
                    <a:lumMod val="50000"/>
                    <a:lumOff val="50000"/>
                  </a:schemeClr>
                </a:solidFill>
              </a:rPr>
              <a:t> Ltd. (Jan 2022 – July 2022)</a:t>
            </a:r>
          </a:p>
          <a:p>
            <a:pPr marL="285750" indent="-285750">
              <a:buFont typeface="Arial" panose="020B0604020202020204" pitchFamily="34" charset="0"/>
              <a:buChar char="•"/>
            </a:pPr>
            <a:r>
              <a:rPr lang="en-IN" sz="1600"/>
              <a:t>Associate Engineer</a:t>
            </a:r>
          </a:p>
          <a:p>
            <a:pPr marL="742950" lvl="1" indent="-285750">
              <a:buFont typeface="Arial" panose="020B0604020202020204" pitchFamily="34" charset="0"/>
              <a:buChar char="•"/>
            </a:pPr>
            <a:r>
              <a:rPr lang="en-IN" sz="1600">
                <a:solidFill>
                  <a:schemeClr val="tx1">
                    <a:lumMod val="50000"/>
                    <a:lumOff val="50000"/>
                  </a:schemeClr>
                </a:solidFill>
              </a:rPr>
              <a:t>Tata Communications Ltd. (July 2019 – Aug 2020)</a:t>
            </a:r>
          </a:p>
          <a:p>
            <a:pPr marL="285750" indent="-285750">
              <a:buFont typeface="Arial" panose="020B0604020202020204" pitchFamily="34" charset="0"/>
              <a:buChar char="•"/>
            </a:pPr>
            <a:r>
              <a:rPr lang="en-IN" sz="1600"/>
              <a:t>Network Automation and Analysis Engineer Intern</a:t>
            </a:r>
          </a:p>
          <a:p>
            <a:pPr marL="742950" lvl="1" indent="-285750">
              <a:buFont typeface="Arial" panose="020B0604020202020204" pitchFamily="34" charset="0"/>
              <a:buChar char="•"/>
            </a:pPr>
            <a:r>
              <a:rPr lang="en-IN" sz="1600">
                <a:solidFill>
                  <a:schemeClr val="tx1">
                    <a:lumMod val="50000"/>
                    <a:lumOff val="50000"/>
                  </a:schemeClr>
                </a:solidFill>
              </a:rPr>
              <a:t>Cisco (June 2018 – July 2018)</a:t>
            </a:r>
          </a:p>
          <a:p>
            <a:pPr marL="285750" indent="-285750">
              <a:buFont typeface="Arial" panose="020B0604020202020204" pitchFamily="34" charset="0"/>
              <a:buChar char="•"/>
            </a:pPr>
            <a:endParaRPr lang="en-IN" sz="1600"/>
          </a:p>
          <a:p>
            <a:r>
              <a:rPr lang="en-IN" sz="1600" b="1"/>
              <a:t>Education</a:t>
            </a:r>
          </a:p>
          <a:p>
            <a:pPr marL="285750" indent="-285750">
              <a:buFont typeface="Arial" panose="020B0604020202020204" pitchFamily="34" charset="0"/>
              <a:buChar char="•"/>
            </a:pPr>
            <a:r>
              <a:rPr lang="en-IN" sz="1600" err="1"/>
              <a:t>M.Tech</a:t>
            </a:r>
            <a:r>
              <a:rPr lang="en-IN" sz="1600"/>
              <a:t> – Artificial Intelligence </a:t>
            </a:r>
          </a:p>
          <a:p>
            <a:pPr marL="742950" lvl="1" indent="-285750">
              <a:buFont typeface="Arial" panose="020B0604020202020204" pitchFamily="34" charset="0"/>
              <a:buChar char="•"/>
            </a:pPr>
            <a:r>
              <a:rPr lang="en-IN" sz="1600">
                <a:solidFill>
                  <a:schemeClr val="tx1">
                    <a:lumMod val="50000"/>
                    <a:lumOff val="50000"/>
                  </a:schemeClr>
                </a:solidFill>
              </a:rPr>
              <a:t>NMIMS (2021 - 2023, currently pursuing)</a:t>
            </a:r>
          </a:p>
          <a:p>
            <a:pPr marL="285750" indent="-285750">
              <a:buFont typeface="Arial" panose="020B0604020202020204" pitchFamily="34" charset="0"/>
              <a:buChar char="•"/>
            </a:pPr>
            <a:r>
              <a:rPr lang="en-IN" sz="1600"/>
              <a:t>B.E. – Computer Engineering</a:t>
            </a:r>
          </a:p>
          <a:p>
            <a:pPr marL="742950" lvl="1" indent="-285750">
              <a:buFont typeface="Arial" panose="020B0604020202020204" pitchFamily="34" charset="0"/>
              <a:buChar char="•"/>
            </a:pPr>
            <a:r>
              <a:rPr lang="en-IN" sz="1600">
                <a:solidFill>
                  <a:schemeClr val="tx1">
                    <a:lumMod val="50000"/>
                    <a:lumOff val="50000"/>
                  </a:schemeClr>
                </a:solidFill>
              </a:rPr>
              <a:t>Mumbai University (2015 - 2019)</a:t>
            </a:r>
          </a:p>
        </p:txBody>
      </p:sp>
    </p:spTree>
    <p:extLst>
      <p:ext uri="{BB962C8B-B14F-4D97-AF65-F5344CB8AC3E}">
        <p14:creationId xmlns:p14="http://schemas.microsoft.com/office/powerpoint/2010/main" val="3155721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0023-92EA-9C86-DC1F-AF6941122CAB}"/>
              </a:ext>
            </a:extLst>
          </p:cNvPr>
          <p:cNvSpPr>
            <a:spLocks noGrp="1"/>
          </p:cNvSpPr>
          <p:nvPr>
            <p:ph type="title"/>
          </p:nvPr>
        </p:nvSpPr>
        <p:spPr/>
        <p:txBody>
          <a:bodyPr/>
          <a:lstStyle/>
          <a:p>
            <a:r>
              <a:rPr lang="en-IN"/>
              <a:t>RCNN – Feature Extraction</a:t>
            </a:r>
          </a:p>
        </p:txBody>
      </p:sp>
      <p:sp>
        <p:nvSpPr>
          <p:cNvPr id="3" name="Content Placeholder 2">
            <a:extLst>
              <a:ext uri="{FF2B5EF4-FFF2-40B4-BE49-F238E27FC236}">
                <a16:creationId xmlns:a16="http://schemas.microsoft.com/office/drawing/2014/main" id="{53B9C7B3-3A2F-B194-9D6A-022D2E84DE7E}"/>
              </a:ext>
            </a:extLst>
          </p:cNvPr>
          <p:cNvSpPr>
            <a:spLocks noGrp="1"/>
          </p:cNvSpPr>
          <p:nvPr>
            <p:ph idx="1"/>
          </p:nvPr>
        </p:nvSpPr>
        <p:spPr>
          <a:xfrm>
            <a:off x="1097280" y="2108201"/>
            <a:ext cx="5435495" cy="3760891"/>
          </a:xfrm>
        </p:spPr>
        <p:txBody>
          <a:bodyPr>
            <a:normAutofit fontScale="92500" lnSpcReduction="20000"/>
          </a:bodyPr>
          <a:lstStyle/>
          <a:p>
            <a:pPr algn="just">
              <a:buFont typeface="Arial" panose="020B0604020202020204" pitchFamily="34" charset="0"/>
              <a:buChar char="•"/>
            </a:pPr>
            <a:r>
              <a:rPr lang="en-IN"/>
              <a:t> We run a pretrained CNN (on </a:t>
            </a:r>
            <a:r>
              <a:rPr lang="en-IN" err="1"/>
              <a:t>imagenet</a:t>
            </a:r>
            <a:r>
              <a:rPr lang="en-IN"/>
              <a:t>) on top of the region proposals to extract features from each of these candidates </a:t>
            </a:r>
          </a:p>
          <a:p>
            <a:pPr algn="just">
              <a:buFont typeface="Arial" panose="020B0604020202020204" pitchFamily="34" charset="0"/>
              <a:buChar char="•"/>
            </a:pPr>
            <a:r>
              <a:rPr lang="en-IN"/>
              <a:t> However, since the proposed regions vary in size and are typically warped to fixed size, an </a:t>
            </a:r>
            <a:r>
              <a:rPr lang="en-IN" err="1"/>
              <a:t>imagenet</a:t>
            </a:r>
            <a:r>
              <a:rPr lang="en-IN"/>
              <a:t> pretrained CNN’s feature extraction offers a mediocre/poor performance </a:t>
            </a:r>
          </a:p>
          <a:p>
            <a:pPr algn="just">
              <a:buFont typeface="Arial" panose="020B0604020202020204" pitchFamily="34" charset="0"/>
              <a:buChar char="•"/>
            </a:pPr>
            <a:r>
              <a:rPr lang="en-IN"/>
              <a:t> Therefore, the pretrained network is finetuned on the warped region proposals using the </a:t>
            </a:r>
            <a:r>
              <a:rPr lang="en-IN" err="1"/>
              <a:t>softmax</a:t>
            </a:r>
            <a:r>
              <a:rPr lang="en-IN"/>
              <a:t> classification output layer</a:t>
            </a:r>
          </a:p>
          <a:p>
            <a:pPr algn="just">
              <a:buFont typeface="Arial" panose="020B0604020202020204" pitchFamily="34" charset="0"/>
              <a:buChar char="•"/>
            </a:pPr>
            <a:r>
              <a:rPr lang="en-IN"/>
              <a:t> </a:t>
            </a:r>
            <a:r>
              <a:rPr lang="en-IN" err="1"/>
              <a:t>AlexNet</a:t>
            </a:r>
            <a:r>
              <a:rPr lang="en-IN"/>
              <a:t>/VGG-Net (initial version of VGG-16/19) was used as a pretrained network</a:t>
            </a:r>
          </a:p>
          <a:p>
            <a:pPr marL="0" indent="0" algn="just">
              <a:buNone/>
            </a:pPr>
            <a:endParaRPr lang="en-IN"/>
          </a:p>
        </p:txBody>
      </p:sp>
      <p:pic>
        <p:nvPicPr>
          <p:cNvPr id="4" name="Picture 3">
            <a:extLst>
              <a:ext uri="{FF2B5EF4-FFF2-40B4-BE49-F238E27FC236}">
                <a16:creationId xmlns:a16="http://schemas.microsoft.com/office/drawing/2014/main" id="{4B7AB144-BDB8-B2E3-54E7-D5992133B911}"/>
              </a:ext>
            </a:extLst>
          </p:cNvPr>
          <p:cNvPicPr>
            <a:picLocks noChangeAspect="1"/>
          </p:cNvPicPr>
          <p:nvPr/>
        </p:nvPicPr>
        <p:blipFill rotWithShape="1">
          <a:blip r:embed="rId2"/>
          <a:srcRect r="19085"/>
          <a:stretch/>
        </p:blipFill>
        <p:spPr>
          <a:xfrm>
            <a:off x="6769834" y="3007151"/>
            <a:ext cx="5055614" cy="1970202"/>
          </a:xfrm>
          <a:prstGeom prst="rect">
            <a:avLst/>
          </a:prstGeom>
        </p:spPr>
      </p:pic>
    </p:spTree>
    <p:extLst>
      <p:ext uri="{BB962C8B-B14F-4D97-AF65-F5344CB8AC3E}">
        <p14:creationId xmlns:p14="http://schemas.microsoft.com/office/powerpoint/2010/main" val="338697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1BE7B-4E05-4CA9-2D92-F4379EF2AFC6}"/>
              </a:ext>
            </a:extLst>
          </p:cNvPr>
          <p:cNvSpPr>
            <a:spLocks noGrp="1"/>
          </p:cNvSpPr>
          <p:nvPr>
            <p:ph type="title"/>
          </p:nvPr>
        </p:nvSpPr>
        <p:spPr/>
        <p:txBody>
          <a:bodyPr/>
          <a:lstStyle/>
          <a:p>
            <a:r>
              <a:rPr lang="en-IN"/>
              <a:t>RCNN – Classification Module &amp; </a:t>
            </a:r>
            <a:r>
              <a:rPr lang="en-IN" err="1"/>
              <a:t>Bbox</a:t>
            </a:r>
            <a:r>
              <a:rPr lang="en-IN"/>
              <a:t> Refinement</a:t>
            </a:r>
          </a:p>
        </p:txBody>
      </p:sp>
      <p:sp>
        <p:nvSpPr>
          <p:cNvPr id="3" name="Content Placeholder 2">
            <a:extLst>
              <a:ext uri="{FF2B5EF4-FFF2-40B4-BE49-F238E27FC236}">
                <a16:creationId xmlns:a16="http://schemas.microsoft.com/office/drawing/2014/main" id="{91E316CB-C953-73F5-556D-FACE03879DD4}"/>
              </a:ext>
            </a:extLst>
          </p:cNvPr>
          <p:cNvSpPr>
            <a:spLocks noGrp="1"/>
          </p:cNvSpPr>
          <p:nvPr>
            <p:ph idx="1"/>
          </p:nvPr>
        </p:nvSpPr>
        <p:spPr>
          <a:xfrm>
            <a:off x="1097280" y="2108201"/>
            <a:ext cx="5916262" cy="3760891"/>
          </a:xfrm>
        </p:spPr>
        <p:txBody>
          <a:bodyPr>
            <a:normAutofit/>
          </a:bodyPr>
          <a:lstStyle/>
          <a:p>
            <a:pPr algn="just">
              <a:buFont typeface="Arial" panose="020B0604020202020204" pitchFamily="34" charset="0"/>
              <a:buChar char="•"/>
            </a:pPr>
            <a:r>
              <a:rPr lang="en-IN" sz="1600"/>
              <a:t> We train a Linear SVM to perform classification on the features extracted using the pretrained network on the candidate region proposals</a:t>
            </a:r>
          </a:p>
          <a:p>
            <a:pPr algn="just">
              <a:buFont typeface="Arial" panose="020B0604020202020204" pitchFamily="34" charset="0"/>
              <a:buChar char="•"/>
            </a:pPr>
            <a:r>
              <a:rPr lang="en-IN" sz="1600"/>
              <a:t> Linear SVM performs a one vs rest classification to classify an object into a particular class</a:t>
            </a:r>
          </a:p>
          <a:p>
            <a:pPr algn="just">
              <a:buFont typeface="Arial" panose="020B0604020202020204" pitchFamily="34" charset="0"/>
              <a:buChar char="•"/>
            </a:pPr>
            <a:r>
              <a:rPr lang="en-IN" sz="1600"/>
              <a:t> Since Selective Search takes care of the localization using its own proposed regions bounding box we do not explicitly perform the bounding box regression step</a:t>
            </a:r>
          </a:p>
          <a:p>
            <a:pPr algn="just">
              <a:buFont typeface="Arial" panose="020B0604020202020204" pitchFamily="34" charset="0"/>
              <a:buChar char="•"/>
            </a:pPr>
            <a:r>
              <a:rPr lang="en-IN" sz="1600"/>
              <a:t> But to improve the localization step further we include the bounding box regression to give more refined coordinates of the bounding box</a:t>
            </a:r>
          </a:p>
        </p:txBody>
      </p:sp>
      <p:pic>
        <p:nvPicPr>
          <p:cNvPr id="5" name="Picture 4">
            <a:extLst>
              <a:ext uri="{FF2B5EF4-FFF2-40B4-BE49-F238E27FC236}">
                <a16:creationId xmlns:a16="http://schemas.microsoft.com/office/drawing/2014/main" id="{A93795FC-E2AE-09F2-E2EA-D7E8484F1B6C}"/>
              </a:ext>
            </a:extLst>
          </p:cNvPr>
          <p:cNvPicPr>
            <a:picLocks noChangeAspect="1"/>
          </p:cNvPicPr>
          <p:nvPr/>
        </p:nvPicPr>
        <p:blipFill>
          <a:blip r:embed="rId2"/>
          <a:stretch>
            <a:fillRect/>
          </a:stretch>
        </p:blipFill>
        <p:spPr>
          <a:xfrm>
            <a:off x="7136090" y="2476250"/>
            <a:ext cx="4870460" cy="2766939"/>
          </a:xfrm>
          <a:prstGeom prst="rect">
            <a:avLst/>
          </a:prstGeom>
        </p:spPr>
      </p:pic>
    </p:spTree>
    <p:extLst>
      <p:ext uri="{BB962C8B-B14F-4D97-AF65-F5344CB8AC3E}">
        <p14:creationId xmlns:p14="http://schemas.microsoft.com/office/powerpoint/2010/main" val="1319717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08CF4-F240-AB0C-E0B1-D13E1726A959}"/>
              </a:ext>
            </a:extLst>
          </p:cNvPr>
          <p:cNvSpPr>
            <a:spLocks noGrp="1"/>
          </p:cNvSpPr>
          <p:nvPr>
            <p:ph type="title"/>
          </p:nvPr>
        </p:nvSpPr>
        <p:spPr/>
        <p:txBody>
          <a:bodyPr/>
          <a:lstStyle/>
          <a:p>
            <a:r>
              <a:rPr lang="en-IN"/>
              <a:t>Multiple </a:t>
            </a:r>
            <a:r>
              <a:rPr lang="en-IN" err="1"/>
              <a:t>Bbox</a:t>
            </a:r>
            <a:r>
              <a:rPr lang="en-IN"/>
              <a:t> single object: NMS</a:t>
            </a:r>
          </a:p>
        </p:txBody>
      </p:sp>
      <p:sp>
        <p:nvSpPr>
          <p:cNvPr id="3" name="Content Placeholder 2">
            <a:extLst>
              <a:ext uri="{FF2B5EF4-FFF2-40B4-BE49-F238E27FC236}">
                <a16:creationId xmlns:a16="http://schemas.microsoft.com/office/drawing/2014/main" id="{2F8FA2BB-180A-10B7-B3A7-18403410D91B}"/>
              </a:ext>
            </a:extLst>
          </p:cNvPr>
          <p:cNvSpPr>
            <a:spLocks noGrp="1"/>
          </p:cNvSpPr>
          <p:nvPr>
            <p:ph idx="1"/>
          </p:nvPr>
        </p:nvSpPr>
        <p:spPr>
          <a:xfrm>
            <a:off x="1097280" y="2108201"/>
            <a:ext cx="6161359" cy="3760891"/>
          </a:xfrm>
        </p:spPr>
        <p:txBody>
          <a:bodyPr>
            <a:normAutofit fontScale="85000" lnSpcReduction="10000"/>
          </a:bodyPr>
          <a:lstStyle/>
          <a:p>
            <a:pPr>
              <a:buFont typeface="Arial" panose="020B0604020202020204" pitchFamily="34" charset="0"/>
              <a:buChar char="•"/>
            </a:pPr>
            <a:r>
              <a:rPr lang="en-US" b="0" i="0">
                <a:solidFill>
                  <a:srgbClr val="292929"/>
                </a:solidFill>
                <a:effectLst/>
                <a:latin typeface="source-serif-pro"/>
              </a:rPr>
              <a:t> Non max suppression is a technique used mainly in object detection that aims at selecting the best bounding box out of a set of overlapping boxes</a:t>
            </a:r>
          </a:p>
          <a:p>
            <a:pPr>
              <a:buFont typeface="Arial" panose="020B0604020202020204" pitchFamily="34" charset="0"/>
              <a:buChar char="•"/>
            </a:pPr>
            <a:r>
              <a:rPr lang="en-US">
                <a:solidFill>
                  <a:srgbClr val="292929"/>
                </a:solidFill>
                <a:latin typeface="source-serif-pro"/>
              </a:rPr>
              <a:t> Sort the </a:t>
            </a:r>
            <a:r>
              <a:rPr lang="en-US" err="1">
                <a:solidFill>
                  <a:srgbClr val="292929"/>
                </a:solidFill>
                <a:latin typeface="source-serif-pro"/>
              </a:rPr>
              <a:t>bboxes</a:t>
            </a:r>
            <a:r>
              <a:rPr lang="en-US">
                <a:solidFill>
                  <a:srgbClr val="292929"/>
                </a:solidFill>
                <a:latin typeface="source-serif-pro"/>
              </a:rPr>
              <a:t> in descending order of class confidence/probability score</a:t>
            </a:r>
          </a:p>
          <a:p>
            <a:pPr>
              <a:buFont typeface="Arial" panose="020B0604020202020204" pitchFamily="34" charset="0"/>
              <a:buChar char="•"/>
            </a:pPr>
            <a:r>
              <a:rPr lang="en-US" b="0" i="0">
                <a:solidFill>
                  <a:srgbClr val="292929"/>
                </a:solidFill>
                <a:effectLst/>
                <a:latin typeface="source-serif-pro"/>
              </a:rPr>
              <a:t> remove the </a:t>
            </a:r>
            <a:r>
              <a:rPr lang="en-US" b="0" i="0" err="1">
                <a:solidFill>
                  <a:srgbClr val="292929"/>
                </a:solidFill>
                <a:effectLst/>
                <a:latin typeface="source-serif-pro"/>
              </a:rPr>
              <a:t>boxex</a:t>
            </a:r>
            <a:r>
              <a:rPr lang="en-US" b="0" i="0">
                <a:solidFill>
                  <a:srgbClr val="292929"/>
                </a:solidFill>
                <a:effectLst/>
                <a:latin typeface="source-serif-pro"/>
              </a:rPr>
              <a:t> which have a confidence score &lt; threshold confidence score (e.g. </a:t>
            </a:r>
            <a:r>
              <a:rPr lang="en-US">
                <a:solidFill>
                  <a:srgbClr val="292929"/>
                </a:solidFill>
                <a:latin typeface="source-serif-pro"/>
              </a:rPr>
              <a:t>remove boxes with score &lt; 0.5)</a:t>
            </a:r>
            <a:endParaRPr lang="en-US" b="0" i="0">
              <a:solidFill>
                <a:srgbClr val="292929"/>
              </a:solidFill>
              <a:effectLst/>
              <a:latin typeface="source-serif-pro"/>
            </a:endParaRPr>
          </a:p>
          <a:p>
            <a:pPr>
              <a:buFont typeface="Arial" panose="020B0604020202020204" pitchFamily="34" charset="0"/>
              <a:buChar char="•"/>
            </a:pPr>
            <a:r>
              <a:rPr lang="en-US">
                <a:solidFill>
                  <a:srgbClr val="292929"/>
                </a:solidFill>
                <a:latin typeface="source-serif-pro"/>
              </a:rPr>
              <a:t> Loop over the remaining boxes </a:t>
            </a:r>
          </a:p>
          <a:p>
            <a:pPr lvl="1">
              <a:buFont typeface="Arial" panose="020B0604020202020204" pitchFamily="34" charset="0"/>
              <a:buChar char="•"/>
            </a:pPr>
            <a:r>
              <a:rPr lang="en-US" b="0" i="0">
                <a:solidFill>
                  <a:srgbClr val="292929"/>
                </a:solidFill>
                <a:effectLst/>
                <a:latin typeface="source-serif-pro"/>
              </a:rPr>
              <a:t>Start with the box which </a:t>
            </a:r>
            <a:r>
              <a:rPr lang="en-US">
                <a:solidFill>
                  <a:srgbClr val="292929"/>
                </a:solidFill>
                <a:latin typeface="source-serif-pro"/>
              </a:rPr>
              <a:t>has the highest confidence</a:t>
            </a:r>
          </a:p>
          <a:p>
            <a:pPr lvl="1">
              <a:buFont typeface="Arial" panose="020B0604020202020204" pitchFamily="34" charset="0"/>
              <a:buChar char="•"/>
            </a:pPr>
            <a:r>
              <a:rPr lang="en-US" b="0" i="0">
                <a:solidFill>
                  <a:srgbClr val="292929"/>
                </a:solidFill>
                <a:effectLst/>
                <a:latin typeface="source-serif-pro"/>
              </a:rPr>
              <a:t>Discard other boxes if they have an </a:t>
            </a:r>
            <a:r>
              <a:rPr lang="en-US" b="0" i="0" err="1">
                <a:solidFill>
                  <a:srgbClr val="292929"/>
                </a:solidFill>
                <a:effectLst/>
                <a:latin typeface="source-serif-pro"/>
              </a:rPr>
              <a:t>IoU</a:t>
            </a:r>
            <a:r>
              <a:rPr lang="en-US" b="0" i="0">
                <a:solidFill>
                  <a:srgbClr val="292929"/>
                </a:solidFill>
                <a:effectLst/>
                <a:latin typeface="source-serif-pro"/>
              </a:rPr>
              <a:t> &gt; predefined </a:t>
            </a:r>
            <a:r>
              <a:rPr lang="en-US" b="0" i="0" err="1">
                <a:solidFill>
                  <a:srgbClr val="292929"/>
                </a:solidFill>
                <a:effectLst/>
                <a:latin typeface="source-serif-pro"/>
              </a:rPr>
              <a:t>IoU</a:t>
            </a:r>
            <a:r>
              <a:rPr lang="en-US" b="0" i="0">
                <a:solidFill>
                  <a:srgbClr val="292929"/>
                </a:solidFill>
                <a:effectLst/>
                <a:latin typeface="source-serif-pro"/>
              </a:rPr>
              <a:t> thresh with the highest confidence box</a:t>
            </a:r>
          </a:p>
          <a:p>
            <a:pPr lvl="1">
              <a:buFont typeface="Arial" panose="020B0604020202020204" pitchFamily="34" charset="0"/>
              <a:buChar char="•"/>
            </a:pPr>
            <a:r>
              <a:rPr lang="en-US">
                <a:solidFill>
                  <a:srgbClr val="292929"/>
                </a:solidFill>
                <a:latin typeface="source-serif-pro"/>
              </a:rPr>
              <a:t>Repeat the steps until all the boxes are either taken as output prediction or discarded</a:t>
            </a:r>
            <a:endParaRPr lang="en-US" b="0" i="0">
              <a:solidFill>
                <a:srgbClr val="292929"/>
              </a:solidFill>
              <a:effectLst/>
              <a:latin typeface="source-serif-pro"/>
            </a:endParaRPr>
          </a:p>
          <a:p>
            <a:endParaRPr lang="en-IN"/>
          </a:p>
        </p:txBody>
      </p:sp>
      <p:pic>
        <p:nvPicPr>
          <p:cNvPr id="12290" name="Picture 2">
            <a:extLst>
              <a:ext uri="{FF2B5EF4-FFF2-40B4-BE49-F238E27FC236}">
                <a16:creationId xmlns:a16="http://schemas.microsoft.com/office/drawing/2014/main" id="{1BFDEB17-FD32-B4E9-EADF-720F05D0A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8429" y="2145383"/>
            <a:ext cx="3869582" cy="193479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Non-Max Suppression - Deep Learning Specialization - Coursera">
            <a:extLst>
              <a:ext uri="{FF2B5EF4-FFF2-40B4-BE49-F238E27FC236}">
                <a16:creationId xmlns:a16="http://schemas.microsoft.com/office/drawing/2014/main" id="{108D2AAB-50B9-CA90-3A48-48B603BD0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0437" y="4229739"/>
            <a:ext cx="2525565" cy="203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495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165AA-FC35-F5F5-70DB-6429DF480938}"/>
              </a:ext>
            </a:extLst>
          </p:cNvPr>
          <p:cNvSpPr>
            <a:spLocks noGrp="1"/>
          </p:cNvSpPr>
          <p:nvPr>
            <p:ph type="title"/>
          </p:nvPr>
        </p:nvSpPr>
        <p:spPr/>
        <p:txBody>
          <a:bodyPr/>
          <a:lstStyle/>
          <a:p>
            <a:r>
              <a:rPr lang="en-IN"/>
              <a:t>Multiple </a:t>
            </a:r>
            <a:r>
              <a:rPr lang="en-IN" err="1"/>
              <a:t>Bbox</a:t>
            </a:r>
            <a:r>
              <a:rPr lang="en-IN"/>
              <a:t> single object: NMS</a:t>
            </a:r>
          </a:p>
        </p:txBody>
      </p:sp>
      <p:pic>
        <p:nvPicPr>
          <p:cNvPr id="1026" name="Picture 2" descr="Non-Max Suppression - Deep Learning Specialization - Coursera">
            <a:extLst>
              <a:ext uri="{FF2B5EF4-FFF2-40B4-BE49-F238E27FC236}">
                <a16:creationId xmlns:a16="http://schemas.microsoft.com/office/drawing/2014/main" id="{566B7DF0-8B95-901E-95DC-4872601516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2483" y="2278954"/>
            <a:ext cx="4727034" cy="380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432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A828-DA16-364E-F95B-4F8B7E527118}"/>
              </a:ext>
            </a:extLst>
          </p:cNvPr>
          <p:cNvSpPr>
            <a:spLocks noGrp="1"/>
          </p:cNvSpPr>
          <p:nvPr>
            <p:ph type="title"/>
          </p:nvPr>
        </p:nvSpPr>
        <p:spPr/>
        <p:txBody>
          <a:bodyPr/>
          <a:lstStyle/>
          <a:p>
            <a:r>
              <a:rPr lang="en-IN"/>
              <a:t>Disadvantages of RCNN</a:t>
            </a:r>
          </a:p>
        </p:txBody>
      </p:sp>
      <p:sp>
        <p:nvSpPr>
          <p:cNvPr id="3" name="Content Placeholder 2">
            <a:extLst>
              <a:ext uri="{FF2B5EF4-FFF2-40B4-BE49-F238E27FC236}">
                <a16:creationId xmlns:a16="http://schemas.microsoft.com/office/drawing/2014/main" id="{F9D223D0-63CA-7989-7892-5499DCA67F6F}"/>
              </a:ext>
            </a:extLst>
          </p:cNvPr>
          <p:cNvSpPr>
            <a:spLocks noGrp="1"/>
          </p:cNvSpPr>
          <p:nvPr>
            <p:ph idx="1"/>
          </p:nvPr>
        </p:nvSpPr>
        <p:spPr/>
        <p:txBody>
          <a:bodyPr>
            <a:normAutofit fontScale="92500" lnSpcReduction="20000"/>
          </a:bodyPr>
          <a:lstStyle/>
          <a:p>
            <a:pPr marL="457200" indent="-457200" algn="just">
              <a:buFont typeface="+mj-lt"/>
              <a:buAutoNum type="arabicPeriod"/>
            </a:pPr>
            <a:r>
              <a:rPr lang="en-IN" sz="1400"/>
              <a:t>Object Detection is very slow</a:t>
            </a:r>
          </a:p>
          <a:p>
            <a:pPr marL="749808" lvl="1" indent="-457200" algn="just"/>
            <a:r>
              <a:rPr lang="en-IN" sz="1400"/>
              <a:t>For each image selective search proposes 2000 </a:t>
            </a:r>
            <a:r>
              <a:rPr lang="en-IN" sz="1400" err="1"/>
              <a:t>RoIs</a:t>
            </a:r>
            <a:r>
              <a:rPr lang="en-IN" sz="1400"/>
              <a:t> to be examined by the entire pipeline. These 2000 </a:t>
            </a:r>
            <a:r>
              <a:rPr lang="en-IN" sz="1400" err="1"/>
              <a:t>RoIs</a:t>
            </a:r>
            <a:r>
              <a:rPr lang="en-IN" sz="1400"/>
              <a:t> are then passed on to the CNN 2000 times for a single image i.e. 2000 forward propagations for a single image. This process makes it computationally very expensive. During inference object detection in a single image takes 50 seconds (47.5 seconds for CNN + time taken for selective search)</a:t>
            </a:r>
          </a:p>
          <a:p>
            <a:pPr marL="457200" indent="-457200" algn="just">
              <a:buFont typeface="+mj-lt"/>
              <a:buAutoNum type="arabicPeriod"/>
            </a:pPr>
            <a:r>
              <a:rPr lang="en-IN" sz="1400"/>
              <a:t>Multiple Training stages (3 stages)</a:t>
            </a:r>
          </a:p>
          <a:p>
            <a:pPr marL="749808" lvl="1" indent="-457200" algn="just"/>
            <a:r>
              <a:rPr lang="en-IN" sz="1400"/>
              <a:t>Finetuning of CNN feature extraction</a:t>
            </a:r>
          </a:p>
          <a:p>
            <a:pPr marL="749808" lvl="1" indent="-457200" algn="just"/>
            <a:r>
              <a:rPr lang="en-IN" sz="1400"/>
              <a:t>Training of object classes using SVMs</a:t>
            </a:r>
          </a:p>
          <a:p>
            <a:pPr marL="749808" lvl="1" indent="-457200" algn="just"/>
            <a:r>
              <a:rPr lang="en-IN" sz="1400"/>
              <a:t>Training of </a:t>
            </a:r>
            <a:r>
              <a:rPr lang="en-IN" sz="1400" err="1"/>
              <a:t>Bbox</a:t>
            </a:r>
            <a:r>
              <a:rPr lang="en-IN" sz="1400"/>
              <a:t> regressors for bounding box refinement</a:t>
            </a:r>
          </a:p>
          <a:p>
            <a:pPr marL="457200" indent="-457200" algn="just">
              <a:buFont typeface="+mj-lt"/>
              <a:buAutoNum type="arabicPeriod"/>
            </a:pPr>
            <a:r>
              <a:rPr lang="en-IN" sz="1400"/>
              <a:t>Two stage pipeline</a:t>
            </a:r>
          </a:p>
          <a:p>
            <a:pPr marL="749808" lvl="1" indent="-457200" algn="just"/>
            <a:r>
              <a:rPr lang="en-IN" sz="1400"/>
              <a:t>First stage is for Region Proposals</a:t>
            </a:r>
          </a:p>
          <a:p>
            <a:pPr marL="749808" lvl="1" indent="-457200" algn="just"/>
            <a:r>
              <a:rPr lang="en-IN" sz="1400"/>
              <a:t>Second stage is for Object Detection on Region Proposals</a:t>
            </a:r>
          </a:p>
          <a:p>
            <a:pPr marL="457200" indent="-457200" algn="just">
              <a:buFont typeface="+mj-lt"/>
              <a:buAutoNum type="arabicPeriod"/>
            </a:pPr>
            <a:r>
              <a:rPr lang="en-IN" sz="1400"/>
              <a:t>Training is expensive in terms of both time and space</a:t>
            </a:r>
          </a:p>
          <a:p>
            <a:pPr marL="749808" lvl="1" indent="-457200" algn="just"/>
            <a:r>
              <a:rPr lang="en-IN" sz="1400"/>
              <a:t>2000 </a:t>
            </a:r>
            <a:r>
              <a:rPr lang="en-IN" sz="1400" err="1"/>
              <a:t>RoIs</a:t>
            </a:r>
            <a:r>
              <a:rPr lang="en-IN" sz="1400"/>
              <a:t> per image need to finetuned </a:t>
            </a:r>
          </a:p>
          <a:p>
            <a:pPr marL="749808" lvl="1" indent="-457200" algn="just"/>
            <a:r>
              <a:rPr lang="en-IN" sz="1400"/>
              <a:t>2000 </a:t>
            </a:r>
            <a:r>
              <a:rPr lang="en-IN" sz="1400" err="1"/>
              <a:t>RoIs</a:t>
            </a:r>
            <a:r>
              <a:rPr lang="en-IN" sz="1400"/>
              <a:t> per image need to be stored on the disk</a:t>
            </a:r>
          </a:p>
        </p:txBody>
      </p:sp>
    </p:spTree>
    <p:extLst>
      <p:ext uri="{BB962C8B-B14F-4D97-AF65-F5344CB8AC3E}">
        <p14:creationId xmlns:p14="http://schemas.microsoft.com/office/powerpoint/2010/main" val="3664926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B36D-0914-F22B-6391-D104EB92043B}"/>
              </a:ext>
            </a:extLst>
          </p:cNvPr>
          <p:cNvSpPr>
            <a:spLocks noGrp="1"/>
          </p:cNvSpPr>
          <p:nvPr>
            <p:ph type="title"/>
          </p:nvPr>
        </p:nvSpPr>
        <p:spPr/>
        <p:txBody>
          <a:bodyPr>
            <a:normAutofit/>
          </a:bodyPr>
          <a:lstStyle/>
          <a:p>
            <a:r>
              <a:rPr lang="en-IN" sz="2800"/>
              <a:t>Fast RCNN (Inspired by </a:t>
            </a:r>
            <a:r>
              <a:rPr lang="en-IN" sz="2800" err="1"/>
              <a:t>SPPNet</a:t>
            </a:r>
            <a:r>
              <a:rPr lang="en-IN" sz="2800"/>
              <a:t>: Spatial Pyramid Pooling Network)</a:t>
            </a:r>
          </a:p>
        </p:txBody>
      </p:sp>
      <p:sp>
        <p:nvSpPr>
          <p:cNvPr id="3" name="Content Placeholder 2">
            <a:extLst>
              <a:ext uri="{FF2B5EF4-FFF2-40B4-BE49-F238E27FC236}">
                <a16:creationId xmlns:a16="http://schemas.microsoft.com/office/drawing/2014/main" id="{9CCB73E9-0969-1FC7-14B8-F7E075530080}"/>
              </a:ext>
            </a:extLst>
          </p:cNvPr>
          <p:cNvSpPr>
            <a:spLocks noGrp="1"/>
          </p:cNvSpPr>
          <p:nvPr>
            <p:ph idx="1"/>
          </p:nvPr>
        </p:nvSpPr>
        <p:spPr/>
        <p:txBody>
          <a:bodyPr/>
          <a:lstStyle/>
          <a:p>
            <a:pPr>
              <a:buFont typeface="Arial" panose="020B0604020202020204" pitchFamily="34" charset="0"/>
              <a:buChar char="•"/>
            </a:pPr>
            <a:r>
              <a:rPr lang="en-IN"/>
              <a:t> Since feeding 2000 </a:t>
            </a:r>
            <a:r>
              <a:rPr lang="en-IN" err="1"/>
              <a:t>RoIs</a:t>
            </a:r>
            <a:r>
              <a:rPr lang="en-IN"/>
              <a:t> to the CNNs 2000 times for a single image was a bad idea the author of the paper on RCNN came up with a new architecture</a:t>
            </a:r>
          </a:p>
          <a:p>
            <a:pPr>
              <a:buFont typeface="Arial" panose="020B0604020202020204" pitchFamily="34" charset="0"/>
              <a:buChar char="•"/>
            </a:pPr>
            <a:r>
              <a:rPr lang="en-IN"/>
              <a:t> Bounding box coordinate format: (</a:t>
            </a:r>
            <a:r>
              <a:rPr lang="en-IN" err="1"/>
              <a:t>x_c</a:t>
            </a:r>
            <a:r>
              <a:rPr lang="en-IN"/>
              <a:t>, </a:t>
            </a:r>
            <a:r>
              <a:rPr lang="en-IN" err="1"/>
              <a:t>y_c</a:t>
            </a:r>
            <a:r>
              <a:rPr lang="en-IN"/>
              <a:t>, w, h)</a:t>
            </a:r>
          </a:p>
          <a:p>
            <a:pPr lvl="1">
              <a:buFont typeface="Arial" panose="020B0604020202020204" pitchFamily="34" charset="0"/>
              <a:buChar char="•"/>
            </a:pPr>
            <a:r>
              <a:rPr lang="en-IN" err="1"/>
              <a:t>x_c</a:t>
            </a:r>
            <a:r>
              <a:rPr lang="en-IN"/>
              <a:t> – x </a:t>
            </a:r>
            <a:r>
              <a:rPr lang="en-IN" err="1"/>
              <a:t>center</a:t>
            </a:r>
            <a:r>
              <a:rPr lang="en-IN"/>
              <a:t>, </a:t>
            </a:r>
            <a:r>
              <a:rPr lang="en-IN" err="1"/>
              <a:t>y_c</a:t>
            </a:r>
            <a:r>
              <a:rPr lang="en-IN"/>
              <a:t> – y </a:t>
            </a:r>
            <a:r>
              <a:rPr lang="en-IN" err="1"/>
              <a:t>center</a:t>
            </a:r>
            <a:r>
              <a:rPr lang="en-IN"/>
              <a:t>, w – width, h - height</a:t>
            </a:r>
          </a:p>
        </p:txBody>
      </p:sp>
      <p:pic>
        <p:nvPicPr>
          <p:cNvPr id="13314" name="Picture 2" descr="Introduction: Fast R-CNN (Object Detection) | by shafu.eth | Medium">
            <a:extLst>
              <a:ext uri="{FF2B5EF4-FFF2-40B4-BE49-F238E27FC236}">
                <a16:creationId xmlns:a16="http://schemas.microsoft.com/office/drawing/2014/main" id="{C0D6386A-EACC-5739-1F97-943BE937E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124" y="4013461"/>
            <a:ext cx="6283751" cy="222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76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C489-387E-C23A-E253-E9FDF4FC2DA2}"/>
              </a:ext>
            </a:extLst>
          </p:cNvPr>
          <p:cNvSpPr>
            <a:spLocks noGrp="1"/>
          </p:cNvSpPr>
          <p:nvPr>
            <p:ph type="title"/>
          </p:nvPr>
        </p:nvSpPr>
        <p:spPr/>
        <p:txBody>
          <a:bodyPr/>
          <a:lstStyle/>
          <a:p>
            <a:r>
              <a:rPr lang="en-IN"/>
              <a:t>Fast RCNN</a:t>
            </a:r>
          </a:p>
        </p:txBody>
      </p:sp>
      <p:sp>
        <p:nvSpPr>
          <p:cNvPr id="3" name="Content Placeholder 2">
            <a:extLst>
              <a:ext uri="{FF2B5EF4-FFF2-40B4-BE49-F238E27FC236}">
                <a16:creationId xmlns:a16="http://schemas.microsoft.com/office/drawing/2014/main" id="{D1058F6B-B3D9-5EA8-9773-BE940EEC33D1}"/>
              </a:ext>
            </a:extLst>
          </p:cNvPr>
          <p:cNvSpPr>
            <a:spLocks noGrp="1"/>
          </p:cNvSpPr>
          <p:nvPr>
            <p:ph idx="1"/>
          </p:nvPr>
        </p:nvSpPr>
        <p:spPr>
          <a:xfrm>
            <a:off x="1097280" y="2108201"/>
            <a:ext cx="5756007" cy="3760891"/>
          </a:xfrm>
        </p:spPr>
        <p:txBody>
          <a:bodyPr>
            <a:normAutofit fontScale="85000" lnSpcReduction="20000"/>
          </a:bodyPr>
          <a:lstStyle/>
          <a:p>
            <a:pPr marL="457200" indent="-457200">
              <a:buFont typeface="+mj-lt"/>
              <a:buAutoNum type="arabicPeriod"/>
            </a:pPr>
            <a:r>
              <a:rPr lang="en-IN"/>
              <a:t>Pass the input image to the feature extractor just once</a:t>
            </a:r>
          </a:p>
          <a:p>
            <a:pPr marL="457200" indent="-457200">
              <a:buFont typeface="+mj-lt"/>
              <a:buAutoNum type="arabicPeriod"/>
            </a:pPr>
            <a:r>
              <a:rPr lang="en-IN"/>
              <a:t>Pass the input image to selective search algorithm to get </a:t>
            </a:r>
            <a:r>
              <a:rPr lang="en-IN" err="1"/>
              <a:t>RoIs</a:t>
            </a:r>
            <a:r>
              <a:rPr lang="en-IN"/>
              <a:t>/Region Proposals</a:t>
            </a:r>
          </a:p>
          <a:p>
            <a:pPr marL="457200" indent="-457200">
              <a:buFont typeface="+mj-lt"/>
              <a:buAutoNum type="arabicPeriod"/>
            </a:pPr>
            <a:r>
              <a:rPr lang="en-IN"/>
              <a:t>Feature maps are produced by the pooling layer of the pretrained network</a:t>
            </a:r>
          </a:p>
          <a:p>
            <a:pPr marL="457200" indent="-457200">
              <a:buFont typeface="+mj-lt"/>
              <a:buAutoNum type="arabicPeriod"/>
            </a:pPr>
            <a:r>
              <a:rPr lang="en-IN" err="1"/>
              <a:t>RoIs</a:t>
            </a:r>
            <a:r>
              <a:rPr lang="en-IN"/>
              <a:t> from step 2 are projected onto the feature maps</a:t>
            </a:r>
          </a:p>
          <a:p>
            <a:pPr marL="457200" indent="-457200">
              <a:buFont typeface="+mj-lt"/>
              <a:buAutoNum type="arabicPeriod"/>
            </a:pPr>
            <a:r>
              <a:rPr lang="en-IN" err="1"/>
              <a:t>RoI</a:t>
            </a:r>
            <a:r>
              <a:rPr lang="en-IN"/>
              <a:t> pooling is performed on the projected </a:t>
            </a:r>
            <a:r>
              <a:rPr lang="en-IN" err="1"/>
              <a:t>RoIs</a:t>
            </a:r>
            <a:endParaRPr lang="en-IN"/>
          </a:p>
          <a:p>
            <a:pPr marL="457200" indent="-457200">
              <a:buFont typeface="+mj-lt"/>
              <a:buAutoNum type="arabicPeriod"/>
            </a:pPr>
            <a:r>
              <a:rPr lang="en-IN" err="1"/>
              <a:t>RoI</a:t>
            </a:r>
            <a:r>
              <a:rPr lang="en-IN"/>
              <a:t> pooling output is passed to the fully connected layers</a:t>
            </a:r>
          </a:p>
          <a:p>
            <a:pPr marL="457200" indent="-457200">
              <a:buFont typeface="+mj-lt"/>
              <a:buAutoNum type="arabicPeriod"/>
            </a:pPr>
            <a:r>
              <a:rPr lang="en-IN"/>
              <a:t>Fully connected layer is connected to the multi-head output</a:t>
            </a:r>
          </a:p>
          <a:p>
            <a:pPr marL="749808" lvl="1" indent="-457200">
              <a:buFont typeface="+mj-lt"/>
              <a:buAutoNum type="arabicPeriod"/>
            </a:pPr>
            <a:r>
              <a:rPr lang="en-IN"/>
              <a:t>Classifier</a:t>
            </a:r>
          </a:p>
          <a:p>
            <a:pPr marL="749808" lvl="1" indent="-457200">
              <a:buFont typeface="+mj-lt"/>
              <a:buAutoNum type="arabicPeriod"/>
            </a:pPr>
            <a:r>
              <a:rPr lang="en-IN" err="1"/>
              <a:t>Bbox</a:t>
            </a:r>
            <a:r>
              <a:rPr lang="en-IN"/>
              <a:t> Regressor </a:t>
            </a:r>
          </a:p>
        </p:txBody>
      </p:sp>
      <p:pic>
        <p:nvPicPr>
          <p:cNvPr id="5" name="Picture 4">
            <a:extLst>
              <a:ext uri="{FF2B5EF4-FFF2-40B4-BE49-F238E27FC236}">
                <a16:creationId xmlns:a16="http://schemas.microsoft.com/office/drawing/2014/main" id="{3E5D2019-7B7F-CD24-3A58-7AF778C05896}"/>
              </a:ext>
            </a:extLst>
          </p:cNvPr>
          <p:cNvPicPr>
            <a:picLocks noChangeAspect="1"/>
          </p:cNvPicPr>
          <p:nvPr/>
        </p:nvPicPr>
        <p:blipFill>
          <a:blip r:embed="rId2"/>
          <a:stretch>
            <a:fillRect/>
          </a:stretch>
        </p:blipFill>
        <p:spPr>
          <a:xfrm>
            <a:off x="6598763" y="2321203"/>
            <a:ext cx="4891564" cy="3334885"/>
          </a:xfrm>
          <a:prstGeom prst="rect">
            <a:avLst/>
          </a:prstGeom>
        </p:spPr>
      </p:pic>
    </p:spTree>
    <p:extLst>
      <p:ext uri="{BB962C8B-B14F-4D97-AF65-F5344CB8AC3E}">
        <p14:creationId xmlns:p14="http://schemas.microsoft.com/office/powerpoint/2010/main" val="463618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1A048-4179-555F-B245-17F31B12B357}"/>
              </a:ext>
            </a:extLst>
          </p:cNvPr>
          <p:cNvSpPr>
            <a:spLocks noGrp="1"/>
          </p:cNvSpPr>
          <p:nvPr>
            <p:ph type="title"/>
          </p:nvPr>
        </p:nvSpPr>
        <p:spPr/>
        <p:txBody>
          <a:bodyPr/>
          <a:lstStyle/>
          <a:p>
            <a:r>
              <a:rPr lang="en-IN" err="1"/>
              <a:t>RoI</a:t>
            </a:r>
            <a:r>
              <a:rPr lang="en-IN"/>
              <a:t> Projection</a:t>
            </a:r>
          </a:p>
        </p:txBody>
      </p:sp>
      <p:sp>
        <p:nvSpPr>
          <p:cNvPr id="3" name="Content Placeholder 2">
            <a:extLst>
              <a:ext uri="{FF2B5EF4-FFF2-40B4-BE49-F238E27FC236}">
                <a16:creationId xmlns:a16="http://schemas.microsoft.com/office/drawing/2014/main" id="{F0C2EC28-D21A-F92F-A5C7-AF0F59A456DD}"/>
              </a:ext>
            </a:extLst>
          </p:cNvPr>
          <p:cNvSpPr>
            <a:spLocks noGrp="1"/>
          </p:cNvSpPr>
          <p:nvPr>
            <p:ph idx="1"/>
          </p:nvPr>
        </p:nvSpPr>
        <p:spPr>
          <a:xfrm>
            <a:off x="1097280" y="2108201"/>
            <a:ext cx="4998720" cy="3760891"/>
          </a:xfrm>
        </p:spPr>
        <p:txBody>
          <a:bodyPr/>
          <a:lstStyle/>
          <a:p>
            <a:pPr algn="just">
              <a:buFont typeface="Arial" panose="020B0604020202020204" pitchFamily="34" charset="0"/>
              <a:buChar char="•"/>
            </a:pPr>
            <a:r>
              <a:rPr lang="en-IN"/>
              <a:t> The final max pooling layer produces a feature map of size 7x7x512</a:t>
            </a:r>
          </a:p>
          <a:p>
            <a:pPr algn="just">
              <a:buFont typeface="Arial" panose="020B0604020202020204" pitchFamily="34" charset="0"/>
              <a:buChar char="•"/>
            </a:pPr>
            <a:r>
              <a:rPr lang="en-IN"/>
              <a:t> An image of size 224x224 gets </a:t>
            </a:r>
            <a:r>
              <a:rPr lang="en-IN" err="1"/>
              <a:t>downsampled</a:t>
            </a:r>
            <a:r>
              <a:rPr lang="en-IN"/>
              <a:t> to 7x7, therefore we can calculate its </a:t>
            </a:r>
            <a:r>
              <a:rPr lang="en-IN" b="1"/>
              <a:t>subsampling ratio</a:t>
            </a:r>
            <a:r>
              <a:rPr lang="en-IN"/>
              <a:t> by 224/7 = </a:t>
            </a:r>
            <a:r>
              <a:rPr lang="en-IN" b="1"/>
              <a:t>32</a:t>
            </a:r>
          </a:p>
          <a:p>
            <a:pPr algn="just">
              <a:buFont typeface="Arial" panose="020B0604020202020204" pitchFamily="34" charset="0"/>
              <a:buChar char="•"/>
            </a:pPr>
            <a:r>
              <a:rPr lang="en-IN"/>
              <a:t> Any object that is present in the image of size 224x224 can be projected to the feature map of size 7x7 if we divide the height and width of that object by </a:t>
            </a:r>
            <a:r>
              <a:rPr lang="en-IN" b="1"/>
              <a:t>32.</a:t>
            </a:r>
          </a:p>
        </p:txBody>
      </p:sp>
      <p:pic>
        <p:nvPicPr>
          <p:cNvPr id="14338" name="Picture 2" descr="Understanding Fast R-CNN and Faster R-CNN for Object Detection. | by  Aakarsh Yelisetty | Towards Data Science">
            <a:extLst>
              <a:ext uri="{FF2B5EF4-FFF2-40B4-BE49-F238E27FC236}">
                <a16:creationId xmlns:a16="http://schemas.microsoft.com/office/drawing/2014/main" id="{D96030A5-FBAB-4C4B-2C90-63F0FC4D2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4351" y="4401716"/>
            <a:ext cx="3415645" cy="192255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VGG16 - Convolutional Network for Classification and Detection">
            <a:extLst>
              <a:ext uri="{FF2B5EF4-FFF2-40B4-BE49-F238E27FC236}">
                <a16:creationId xmlns:a16="http://schemas.microsoft.com/office/drawing/2014/main" id="{7FB26962-99E5-54D1-55EC-5AD250030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1433" y="1994182"/>
            <a:ext cx="4430794" cy="240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966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1F92-113F-D556-9347-20721DCF7681}"/>
              </a:ext>
            </a:extLst>
          </p:cNvPr>
          <p:cNvSpPr>
            <a:spLocks noGrp="1"/>
          </p:cNvSpPr>
          <p:nvPr>
            <p:ph type="title"/>
          </p:nvPr>
        </p:nvSpPr>
        <p:spPr/>
        <p:txBody>
          <a:bodyPr/>
          <a:lstStyle/>
          <a:p>
            <a:r>
              <a:rPr lang="en-IN"/>
              <a:t>ROI Pooling</a:t>
            </a:r>
          </a:p>
        </p:txBody>
      </p:sp>
      <p:sp>
        <p:nvSpPr>
          <p:cNvPr id="3" name="Content Placeholder 2">
            <a:extLst>
              <a:ext uri="{FF2B5EF4-FFF2-40B4-BE49-F238E27FC236}">
                <a16:creationId xmlns:a16="http://schemas.microsoft.com/office/drawing/2014/main" id="{2764FDFC-9ADC-CFF9-917E-7355D2D6749B}"/>
              </a:ext>
            </a:extLst>
          </p:cNvPr>
          <p:cNvSpPr>
            <a:spLocks noGrp="1"/>
          </p:cNvSpPr>
          <p:nvPr>
            <p:ph idx="1"/>
          </p:nvPr>
        </p:nvSpPr>
        <p:spPr>
          <a:xfrm>
            <a:off x="1097280" y="2108201"/>
            <a:ext cx="5708873" cy="3760891"/>
          </a:xfrm>
        </p:spPr>
        <p:txBody>
          <a:bodyPr>
            <a:normAutofit fontScale="85000" lnSpcReduction="10000"/>
          </a:bodyPr>
          <a:lstStyle/>
          <a:p>
            <a:pPr>
              <a:buFont typeface="Arial" panose="020B0604020202020204" pitchFamily="34" charset="0"/>
              <a:buChar char="•"/>
            </a:pPr>
            <a:r>
              <a:rPr lang="en-IN"/>
              <a:t> The projected </a:t>
            </a:r>
            <a:r>
              <a:rPr lang="en-IN" err="1"/>
              <a:t>RoIs</a:t>
            </a:r>
            <a:r>
              <a:rPr lang="en-IN"/>
              <a:t> on the feature maps are then pooled and passed on to the fully connected layers</a:t>
            </a:r>
          </a:p>
          <a:p>
            <a:pPr>
              <a:buFont typeface="Arial" panose="020B0604020202020204" pitchFamily="34" charset="0"/>
              <a:buChar char="•"/>
            </a:pPr>
            <a:r>
              <a:rPr lang="en-IN"/>
              <a:t> But since the projected </a:t>
            </a:r>
            <a:r>
              <a:rPr lang="en-IN" err="1"/>
              <a:t>RoIs</a:t>
            </a:r>
            <a:r>
              <a:rPr lang="en-IN"/>
              <a:t> will vary in size we need to do something about it </a:t>
            </a:r>
          </a:p>
          <a:p>
            <a:pPr>
              <a:buFont typeface="Arial" panose="020B0604020202020204" pitchFamily="34" charset="0"/>
              <a:buChar char="•"/>
            </a:pPr>
            <a:r>
              <a:rPr lang="en-IN"/>
              <a:t> We perform a special type of pooling known as ROI pooling.</a:t>
            </a:r>
          </a:p>
          <a:p>
            <a:pPr>
              <a:buFont typeface="Arial" panose="020B0604020202020204" pitchFamily="34" charset="0"/>
              <a:buChar char="•"/>
            </a:pPr>
            <a:r>
              <a:rPr lang="en-IN"/>
              <a:t> ROI pooling takes the max value from each grid</a:t>
            </a:r>
          </a:p>
          <a:p>
            <a:pPr>
              <a:buFont typeface="Arial" panose="020B0604020202020204" pitchFamily="34" charset="0"/>
              <a:buChar char="•"/>
            </a:pPr>
            <a:r>
              <a:rPr lang="en-IN"/>
              <a:t> We use a 7x7 grid to perform ROI pooling on a feature map which will produce a vector of size 49x1 </a:t>
            </a:r>
          </a:p>
          <a:p>
            <a:pPr lvl="1">
              <a:buFont typeface="Arial" panose="020B0604020202020204" pitchFamily="34" charset="0"/>
              <a:buChar char="•"/>
            </a:pPr>
            <a:r>
              <a:rPr lang="en-IN"/>
              <a:t>1x1 grid ROI pooling will produce 1x1 vector</a:t>
            </a:r>
          </a:p>
          <a:p>
            <a:pPr lvl="1">
              <a:buFont typeface="Arial" panose="020B0604020202020204" pitchFamily="34" charset="0"/>
              <a:buChar char="•"/>
            </a:pPr>
            <a:r>
              <a:rPr lang="en-IN"/>
              <a:t>2x2 grid will produce a 4x1 vector</a:t>
            </a:r>
          </a:p>
          <a:p>
            <a:pPr lvl="1">
              <a:buFont typeface="Arial" panose="020B0604020202020204" pitchFamily="34" charset="0"/>
              <a:buChar char="•"/>
            </a:pPr>
            <a:r>
              <a:rPr lang="en-IN"/>
              <a:t>4x4 grid will produce a 16x1 vector</a:t>
            </a:r>
          </a:p>
        </p:txBody>
      </p:sp>
      <p:pic>
        <p:nvPicPr>
          <p:cNvPr id="5" name="Picture 4">
            <a:extLst>
              <a:ext uri="{FF2B5EF4-FFF2-40B4-BE49-F238E27FC236}">
                <a16:creationId xmlns:a16="http://schemas.microsoft.com/office/drawing/2014/main" id="{17079F19-15C4-31AB-1D94-75AD64DE390D}"/>
              </a:ext>
            </a:extLst>
          </p:cNvPr>
          <p:cNvPicPr>
            <a:picLocks noChangeAspect="1"/>
          </p:cNvPicPr>
          <p:nvPr/>
        </p:nvPicPr>
        <p:blipFill>
          <a:blip r:embed="rId2"/>
          <a:stretch>
            <a:fillRect/>
          </a:stretch>
        </p:blipFill>
        <p:spPr>
          <a:xfrm>
            <a:off x="7356608" y="2108201"/>
            <a:ext cx="3398815" cy="3749365"/>
          </a:xfrm>
          <a:prstGeom prst="rect">
            <a:avLst/>
          </a:prstGeom>
        </p:spPr>
      </p:pic>
    </p:spTree>
    <p:extLst>
      <p:ext uri="{BB962C8B-B14F-4D97-AF65-F5344CB8AC3E}">
        <p14:creationId xmlns:p14="http://schemas.microsoft.com/office/powerpoint/2010/main" val="1718793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866-14D8-3B52-CB4C-1869B47F12DC}"/>
              </a:ext>
            </a:extLst>
          </p:cNvPr>
          <p:cNvSpPr>
            <a:spLocks noGrp="1"/>
          </p:cNvSpPr>
          <p:nvPr>
            <p:ph type="title"/>
          </p:nvPr>
        </p:nvSpPr>
        <p:spPr/>
        <p:txBody>
          <a:bodyPr>
            <a:normAutofit/>
          </a:bodyPr>
          <a:lstStyle/>
          <a:p>
            <a:r>
              <a:rPr lang="en-IN" sz="3600"/>
              <a:t>Classification and </a:t>
            </a:r>
            <a:r>
              <a:rPr lang="en-IN" sz="3600" err="1"/>
              <a:t>Bbox</a:t>
            </a:r>
            <a:r>
              <a:rPr lang="en-IN" sz="3600"/>
              <a:t> Regression Module</a:t>
            </a:r>
          </a:p>
        </p:txBody>
      </p:sp>
      <p:sp>
        <p:nvSpPr>
          <p:cNvPr id="3" name="Content Placeholder 2">
            <a:extLst>
              <a:ext uri="{FF2B5EF4-FFF2-40B4-BE49-F238E27FC236}">
                <a16:creationId xmlns:a16="http://schemas.microsoft.com/office/drawing/2014/main" id="{98F62633-E4A8-C8D4-7CDF-DB7559816131}"/>
              </a:ext>
            </a:extLst>
          </p:cNvPr>
          <p:cNvSpPr>
            <a:spLocks noGrp="1"/>
          </p:cNvSpPr>
          <p:nvPr>
            <p:ph idx="1"/>
          </p:nvPr>
        </p:nvSpPr>
        <p:spPr/>
        <p:txBody>
          <a:bodyPr/>
          <a:lstStyle/>
          <a:p>
            <a:pPr marL="457200" indent="-457200">
              <a:buFont typeface="+mj-lt"/>
              <a:buAutoNum type="arabicPeriod"/>
            </a:pPr>
            <a:r>
              <a:rPr lang="en-IN"/>
              <a:t>Classification: </a:t>
            </a:r>
            <a:r>
              <a:rPr lang="en-IN" err="1"/>
              <a:t>Softmax</a:t>
            </a:r>
            <a:r>
              <a:rPr lang="en-IN"/>
              <a:t> classifier is used for classification prediction</a:t>
            </a:r>
          </a:p>
          <a:p>
            <a:pPr marL="457200" indent="-457200">
              <a:buFont typeface="+mj-lt"/>
              <a:buAutoNum type="arabicPeriod"/>
            </a:pPr>
            <a:r>
              <a:rPr lang="en-IN" err="1"/>
              <a:t>Bbox</a:t>
            </a:r>
            <a:r>
              <a:rPr lang="en-IN"/>
              <a:t> Regression: Offsets between the selective search region proposals and ground truth bounding boxes are predicted for each class (this method is known as Relative Bounding Box Regression)</a:t>
            </a:r>
          </a:p>
          <a:p>
            <a:pPr marL="749808" lvl="1" indent="-457200">
              <a:buFont typeface="+mj-lt"/>
              <a:buAutoNum type="arabicPeriod"/>
            </a:pPr>
            <a:r>
              <a:rPr lang="en-IN" err="1"/>
              <a:t>tx</a:t>
            </a:r>
            <a:r>
              <a:rPr lang="en-IN"/>
              <a:t> = </a:t>
            </a:r>
            <a:r>
              <a:rPr lang="en-IN" err="1"/>
              <a:t>x_center_gt</a:t>
            </a:r>
            <a:r>
              <a:rPr lang="en-IN"/>
              <a:t> – </a:t>
            </a:r>
            <a:r>
              <a:rPr lang="en-IN" err="1"/>
              <a:t>x_center_ss</a:t>
            </a:r>
            <a:endParaRPr lang="en-IN"/>
          </a:p>
          <a:p>
            <a:pPr marL="749808" lvl="1" indent="-457200">
              <a:buFont typeface="+mj-lt"/>
              <a:buAutoNum type="arabicPeriod"/>
            </a:pPr>
            <a:r>
              <a:rPr lang="en-IN"/>
              <a:t>ty = </a:t>
            </a:r>
            <a:r>
              <a:rPr lang="en-IN" err="1"/>
              <a:t>y_center_gt</a:t>
            </a:r>
            <a:r>
              <a:rPr lang="en-IN"/>
              <a:t> – </a:t>
            </a:r>
            <a:r>
              <a:rPr lang="en-IN" err="1"/>
              <a:t>y_center_ss</a:t>
            </a:r>
            <a:endParaRPr lang="en-IN"/>
          </a:p>
          <a:p>
            <a:pPr marL="749808" lvl="1" indent="-457200">
              <a:buFont typeface="+mj-lt"/>
              <a:buAutoNum type="arabicPeriod"/>
            </a:pPr>
            <a:r>
              <a:rPr lang="en-IN" err="1"/>
              <a:t>tw</a:t>
            </a:r>
            <a:r>
              <a:rPr lang="en-IN"/>
              <a:t> = </a:t>
            </a:r>
            <a:r>
              <a:rPr lang="en-IN" err="1"/>
              <a:t>w_gt</a:t>
            </a:r>
            <a:r>
              <a:rPr lang="en-IN"/>
              <a:t> – </a:t>
            </a:r>
            <a:r>
              <a:rPr lang="en-IN" err="1"/>
              <a:t>w_ss</a:t>
            </a:r>
            <a:endParaRPr lang="en-IN"/>
          </a:p>
          <a:p>
            <a:pPr marL="749808" lvl="1" indent="-457200">
              <a:buFont typeface="+mj-lt"/>
              <a:buAutoNum type="arabicPeriod"/>
            </a:pPr>
            <a:r>
              <a:rPr lang="en-IN" err="1"/>
              <a:t>th</a:t>
            </a:r>
            <a:r>
              <a:rPr lang="en-IN"/>
              <a:t> = </a:t>
            </a:r>
            <a:r>
              <a:rPr lang="en-IN" err="1"/>
              <a:t>h_gt</a:t>
            </a:r>
            <a:r>
              <a:rPr lang="en-IN"/>
              <a:t> – </a:t>
            </a:r>
            <a:r>
              <a:rPr lang="en-IN" err="1"/>
              <a:t>h_ss</a:t>
            </a:r>
            <a:r>
              <a:rPr lang="en-IN"/>
              <a:t> </a:t>
            </a:r>
          </a:p>
          <a:p>
            <a:pPr marL="457200" indent="-457200">
              <a:buFont typeface="+mj-lt"/>
              <a:buAutoNum type="arabicPeriod"/>
            </a:pPr>
            <a:endParaRPr lang="en-IN"/>
          </a:p>
        </p:txBody>
      </p:sp>
    </p:spTree>
    <p:extLst>
      <p:ext uri="{BB962C8B-B14F-4D97-AF65-F5344CB8AC3E}">
        <p14:creationId xmlns:p14="http://schemas.microsoft.com/office/powerpoint/2010/main" val="109262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8FB777-09D7-BE2F-0718-E9B28258A97E}"/>
              </a:ext>
            </a:extLst>
          </p:cNvPr>
          <p:cNvSpPr>
            <a:spLocks noGrp="1"/>
          </p:cNvSpPr>
          <p:nvPr>
            <p:ph type="title"/>
          </p:nvPr>
        </p:nvSpPr>
        <p:spPr/>
        <p:txBody>
          <a:bodyPr>
            <a:normAutofit/>
          </a:bodyPr>
          <a:lstStyle/>
          <a:p>
            <a:r>
              <a:rPr lang="en-IN" sz="4000"/>
              <a:t>Object Detection</a:t>
            </a:r>
          </a:p>
        </p:txBody>
      </p:sp>
      <p:pic>
        <p:nvPicPr>
          <p:cNvPr id="1026" name="Picture 2" descr="How To: Object Detection — A fascinating application of AI - ckh|Consulting">
            <a:extLst>
              <a:ext uri="{FF2B5EF4-FFF2-40B4-BE49-F238E27FC236}">
                <a16:creationId xmlns:a16="http://schemas.microsoft.com/office/drawing/2014/main" id="{1ACCD854-D9B9-F9D7-6774-2D525EFDA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4" y="2071883"/>
            <a:ext cx="7258051" cy="407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339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FCB79-C1C1-9734-0B0A-C95796DEAE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328505-A160-69FD-880D-ADD966FA87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6671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2685-4F4B-0348-536A-430787784374}"/>
              </a:ext>
            </a:extLst>
          </p:cNvPr>
          <p:cNvSpPr>
            <a:spLocks noGrp="1"/>
          </p:cNvSpPr>
          <p:nvPr>
            <p:ph type="title"/>
          </p:nvPr>
        </p:nvSpPr>
        <p:spPr/>
        <p:txBody>
          <a:bodyPr/>
          <a:lstStyle/>
          <a:p>
            <a:r>
              <a:rPr lang="en-IN"/>
              <a:t>Loss function</a:t>
            </a:r>
          </a:p>
        </p:txBody>
      </p:sp>
      <p:pic>
        <p:nvPicPr>
          <p:cNvPr id="15362" name="Picture 2" descr="Probability Scores threshold usually used in Deep Learning for an Object  Recognition task - Cross Validated">
            <a:extLst>
              <a:ext uri="{FF2B5EF4-FFF2-40B4-BE49-F238E27FC236}">
                <a16:creationId xmlns:a16="http://schemas.microsoft.com/office/drawing/2014/main" id="{3DAF7F3E-0F94-05AB-77AB-6E17F236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2170767"/>
            <a:ext cx="67437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943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F277-CF83-423A-D664-CB4548B1D5B2}"/>
              </a:ext>
            </a:extLst>
          </p:cNvPr>
          <p:cNvSpPr>
            <a:spLocks noGrp="1"/>
          </p:cNvSpPr>
          <p:nvPr>
            <p:ph type="title"/>
          </p:nvPr>
        </p:nvSpPr>
        <p:spPr/>
        <p:txBody>
          <a:bodyPr>
            <a:normAutofit/>
          </a:bodyPr>
          <a:lstStyle/>
          <a:p>
            <a:r>
              <a:rPr lang="en-IN" sz="4000"/>
              <a:t>Advantages and Disadvantages of Fast RCNN</a:t>
            </a:r>
          </a:p>
        </p:txBody>
      </p:sp>
      <p:sp>
        <p:nvSpPr>
          <p:cNvPr id="4" name="Text Placeholder 3">
            <a:extLst>
              <a:ext uri="{FF2B5EF4-FFF2-40B4-BE49-F238E27FC236}">
                <a16:creationId xmlns:a16="http://schemas.microsoft.com/office/drawing/2014/main" id="{06A79010-881E-36B1-2E1E-CC34F5B23527}"/>
              </a:ext>
            </a:extLst>
          </p:cNvPr>
          <p:cNvSpPr>
            <a:spLocks noGrp="1"/>
          </p:cNvSpPr>
          <p:nvPr>
            <p:ph type="body" idx="1"/>
          </p:nvPr>
        </p:nvSpPr>
        <p:spPr/>
        <p:txBody>
          <a:bodyPr/>
          <a:lstStyle/>
          <a:p>
            <a:r>
              <a:rPr lang="en-IN"/>
              <a:t>Advantages</a:t>
            </a:r>
          </a:p>
        </p:txBody>
      </p:sp>
      <p:sp>
        <p:nvSpPr>
          <p:cNvPr id="3" name="Content Placeholder 2">
            <a:extLst>
              <a:ext uri="{FF2B5EF4-FFF2-40B4-BE49-F238E27FC236}">
                <a16:creationId xmlns:a16="http://schemas.microsoft.com/office/drawing/2014/main" id="{4689981D-084F-667C-410E-7618DD244165}"/>
              </a:ext>
            </a:extLst>
          </p:cNvPr>
          <p:cNvSpPr>
            <a:spLocks noGrp="1"/>
          </p:cNvSpPr>
          <p:nvPr>
            <p:ph sz="half" idx="2"/>
          </p:nvPr>
        </p:nvSpPr>
        <p:spPr/>
        <p:txBody>
          <a:bodyPr/>
          <a:lstStyle/>
          <a:p>
            <a:pPr marL="457200" indent="-457200">
              <a:buFont typeface="+mj-lt"/>
              <a:buAutoNum type="arabicPeriod"/>
            </a:pPr>
            <a:r>
              <a:rPr lang="en-IN"/>
              <a:t>Requires only one propagation for each image unlike 2000 in RCNN</a:t>
            </a:r>
          </a:p>
          <a:p>
            <a:pPr marL="457200" indent="-457200">
              <a:buFont typeface="+mj-lt"/>
              <a:buAutoNum type="arabicPeriod"/>
            </a:pPr>
            <a:r>
              <a:rPr lang="en-IN"/>
              <a:t>Three stage training from RCNN reduced to one stage training </a:t>
            </a:r>
          </a:p>
          <a:p>
            <a:pPr marL="457200" indent="-457200">
              <a:buFont typeface="+mj-lt"/>
              <a:buAutoNum type="arabicPeriod"/>
            </a:pPr>
            <a:r>
              <a:rPr lang="en-IN"/>
              <a:t>Faster in inference time than RCNN: 2 seconds (0.32 seconds for CNN + time required for selective search)</a:t>
            </a:r>
          </a:p>
          <a:p>
            <a:pPr marL="457200" indent="-457200">
              <a:buFont typeface="+mj-lt"/>
              <a:buAutoNum type="arabicPeriod"/>
            </a:pPr>
            <a:endParaRPr lang="en-IN"/>
          </a:p>
        </p:txBody>
      </p:sp>
      <p:sp>
        <p:nvSpPr>
          <p:cNvPr id="5" name="Text Placeholder 4">
            <a:extLst>
              <a:ext uri="{FF2B5EF4-FFF2-40B4-BE49-F238E27FC236}">
                <a16:creationId xmlns:a16="http://schemas.microsoft.com/office/drawing/2014/main" id="{69427DE0-4611-492B-DE7D-209140469274}"/>
              </a:ext>
            </a:extLst>
          </p:cNvPr>
          <p:cNvSpPr>
            <a:spLocks noGrp="1"/>
          </p:cNvSpPr>
          <p:nvPr>
            <p:ph type="body" sz="quarter" idx="3"/>
          </p:nvPr>
        </p:nvSpPr>
        <p:spPr/>
        <p:txBody>
          <a:bodyPr/>
          <a:lstStyle/>
          <a:p>
            <a:r>
              <a:rPr lang="en-IN"/>
              <a:t>Disadvantages</a:t>
            </a:r>
          </a:p>
        </p:txBody>
      </p:sp>
      <p:sp>
        <p:nvSpPr>
          <p:cNvPr id="6" name="Content Placeholder 5">
            <a:extLst>
              <a:ext uri="{FF2B5EF4-FFF2-40B4-BE49-F238E27FC236}">
                <a16:creationId xmlns:a16="http://schemas.microsoft.com/office/drawing/2014/main" id="{1476F344-15E8-C414-ED03-B566FA6A6295}"/>
              </a:ext>
            </a:extLst>
          </p:cNvPr>
          <p:cNvSpPr>
            <a:spLocks noGrp="1"/>
          </p:cNvSpPr>
          <p:nvPr>
            <p:ph sz="quarter" idx="4"/>
          </p:nvPr>
        </p:nvSpPr>
        <p:spPr/>
        <p:txBody>
          <a:bodyPr/>
          <a:lstStyle/>
          <a:p>
            <a:pPr marL="457200" indent="-457200" algn="just">
              <a:buFont typeface="+mj-lt"/>
              <a:buAutoNum type="arabicPeriod"/>
            </a:pPr>
            <a:r>
              <a:rPr lang="en-IN"/>
              <a:t>It is still a two stage pipeline</a:t>
            </a:r>
          </a:p>
          <a:p>
            <a:pPr marL="749808" lvl="1" indent="-457200" algn="just">
              <a:buFont typeface="+mj-lt"/>
              <a:buAutoNum type="arabicPeriod"/>
            </a:pPr>
            <a:r>
              <a:rPr lang="en-IN"/>
              <a:t>Selective Search Region Proposal</a:t>
            </a:r>
          </a:p>
          <a:p>
            <a:pPr marL="749808" lvl="1" indent="-457200" algn="just">
              <a:buFont typeface="+mj-lt"/>
              <a:buAutoNum type="arabicPeriod"/>
            </a:pPr>
            <a:r>
              <a:rPr lang="en-IN"/>
              <a:t>CNN</a:t>
            </a:r>
          </a:p>
          <a:p>
            <a:pPr marL="457200" indent="-457200" algn="just">
              <a:buFont typeface="+mj-lt"/>
              <a:buAutoNum type="arabicPeriod"/>
            </a:pPr>
            <a:r>
              <a:rPr lang="en-IN"/>
              <a:t>Selective search still remains to be a bottleneck as it is very slow to generate region proposals. 2 seconds of inference time is too much for real time object detection in videos.</a:t>
            </a:r>
          </a:p>
        </p:txBody>
      </p:sp>
    </p:spTree>
    <p:extLst>
      <p:ext uri="{BB962C8B-B14F-4D97-AF65-F5344CB8AC3E}">
        <p14:creationId xmlns:p14="http://schemas.microsoft.com/office/powerpoint/2010/main" val="645158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D8FDF2-C6FE-8EA6-3560-6906CF72E12F}"/>
              </a:ext>
            </a:extLst>
          </p:cNvPr>
          <p:cNvSpPr>
            <a:spLocks noGrp="1"/>
          </p:cNvSpPr>
          <p:nvPr>
            <p:ph type="title"/>
          </p:nvPr>
        </p:nvSpPr>
        <p:spPr/>
        <p:txBody>
          <a:bodyPr/>
          <a:lstStyle/>
          <a:p>
            <a:r>
              <a:rPr lang="en-IN"/>
              <a:t>Faster RCNN</a:t>
            </a:r>
          </a:p>
        </p:txBody>
      </p:sp>
      <p:sp>
        <p:nvSpPr>
          <p:cNvPr id="8" name="Content Placeholder 7">
            <a:extLst>
              <a:ext uri="{FF2B5EF4-FFF2-40B4-BE49-F238E27FC236}">
                <a16:creationId xmlns:a16="http://schemas.microsoft.com/office/drawing/2014/main" id="{225AEE09-AA88-9614-380F-6DBB0724286F}"/>
              </a:ext>
            </a:extLst>
          </p:cNvPr>
          <p:cNvSpPr>
            <a:spLocks noGrp="1"/>
          </p:cNvSpPr>
          <p:nvPr>
            <p:ph idx="1"/>
          </p:nvPr>
        </p:nvSpPr>
        <p:spPr>
          <a:xfrm>
            <a:off x="1097280" y="2108201"/>
            <a:ext cx="5375238" cy="3760891"/>
          </a:xfrm>
        </p:spPr>
        <p:txBody>
          <a:bodyPr>
            <a:normAutofit/>
          </a:bodyPr>
          <a:lstStyle/>
          <a:p>
            <a:pPr>
              <a:buFont typeface="Arial" panose="020B0604020202020204" pitchFamily="34" charset="0"/>
              <a:buChar char="•"/>
            </a:pPr>
            <a:r>
              <a:rPr lang="en-IN" sz="1600"/>
              <a:t> We now know that the major bottleneck with region based CNNs till now is the traditional and slow region proposal method (selective search)</a:t>
            </a:r>
          </a:p>
          <a:p>
            <a:pPr>
              <a:buFont typeface="Arial" panose="020B0604020202020204" pitchFamily="34" charset="0"/>
              <a:buChar char="•"/>
            </a:pPr>
            <a:r>
              <a:rPr lang="en-IN" sz="1600"/>
              <a:t> We need to replace the selective search method with some other region proposal method based on the following criteria</a:t>
            </a:r>
          </a:p>
          <a:p>
            <a:pPr lvl="1">
              <a:buFont typeface="Arial" panose="020B0604020202020204" pitchFamily="34" charset="0"/>
              <a:buChar char="•"/>
            </a:pPr>
            <a:r>
              <a:rPr lang="en-IN" sz="1400"/>
              <a:t>&lt; 2000 region proposals</a:t>
            </a:r>
          </a:p>
          <a:p>
            <a:pPr lvl="1">
              <a:buFont typeface="Arial" panose="020B0604020202020204" pitchFamily="34" charset="0"/>
              <a:buChar char="•"/>
            </a:pPr>
            <a:r>
              <a:rPr lang="en-IN" sz="1400"/>
              <a:t>As fast as SS or better</a:t>
            </a:r>
          </a:p>
          <a:p>
            <a:pPr lvl="1">
              <a:buFont typeface="Arial" panose="020B0604020202020204" pitchFamily="34" charset="0"/>
              <a:buChar char="•"/>
            </a:pPr>
            <a:r>
              <a:rPr lang="en-IN" sz="1400"/>
              <a:t>As accurate as SS or better</a:t>
            </a:r>
          </a:p>
          <a:p>
            <a:pPr lvl="1">
              <a:buFont typeface="Arial" panose="020B0604020202020204" pitchFamily="34" charset="0"/>
              <a:buChar char="•"/>
            </a:pPr>
            <a:r>
              <a:rPr lang="en-IN" sz="1400"/>
              <a:t>Should be able to propose overlapping ROIs with different aspect ratios and scales</a:t>
            </a:r>
          </a:p>
        </p:txBody>
      </p:sp>
      <p:pic>
        <p:nvPicPr>
          <p:cNvPr id="1028" name="Picture 4" descr="Faster R-CNN | ML - GeeksforGeeks">
            <a:extLst>
              <a:ext uri="{FF2B5EF4-FFF2-40B4-BE49-F238E27FC236}">
                <a16:creationId xmlns:a16="http://schemas.microsoft.com/office/drawing/2014/main" id="{E1E778E1-C92E-396E-4E83-EB3BC1CA0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94" y="2280395"/>
            <a:ext cx="3681412" cy="3670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043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06DB6-FCC5-9E64-4CEA-5AF20B951832}"/>
              </a:ext>
            </a:extLst>
          </p:cNvPr>
          <p:cNvSpPr>
            <a:spLocks noGrp="1"/>
          </p:cNvSpPr>
          <p:nvPr>
            <p:ph type="title"/>
          </p:nvPr>
        </p:nvSpPr>
        <p:spPr/>
        <p:txBody>
          <a:bodyPr>
            <a:normAutofit/>
          </a:bodyPr>
          <a:lstStyle/>
          <a:p>
            <a:r>
              <a:rPr lang="en-IN" sz="3600"/>
              <a:t>Faster RCNN: Region Proposal Aspect Ratios</a:t>
            </a:r>
          </a:p>
        </p:txBody>
      </p:sp>
      <p:sp>
        <p:nvSpPr>
          <p:cNvPr id="3" name="Content Placeholder 2">
            <a:extLst>
              <a:ext uri="{FF2B5EF4-FFF2-40B4-BE49-F238E27FC236}">
                <a16:creationId xmlns:a16="http://schemas.microsoft.com/office/drawing/2014/main" id="{C6A7CEDE-8699-42C6-61DC-FEFA2E4369B4}"/>
              </a:ext>
            </a:extLst>
          </p:cNvPr>
          <p:cNvSpPr>
            <a:spLocks noGrp="1"/>
          </p:cNvSpPr>
          <p:nvPr>
            <p:ph idx="1"/>
          </p:nvPr>
        </p:nvSpPr>
        <p:spPr/>
        <p:txBody>
          <a:bodyPr>
            <a:normAutofit/>
          </a:bodyPr>
          <a:lstStyle/>
          <a:p>
            <a:pPr>
              <a:buFont typeface="Arial" panose="020B0604020202020204" pitchFamily="34" charset="0"/>
              <a:buChar char="•"/>
            </a:pPr>
            <a:r>
              <a:rPr lang="en-IN" sz="1600"/>
              <a:t> To detect most kinds of objects you typically use one of the 3 aspect ratios given below</a:t>
            </a:r>
          </a:p>
          <a:p>
            <a:pPr lvl="1">
              <a:buFont typeface="Arial" panose="020B0604020202020204" pitchFamily="34" charset="0"/>
              <a:buChar char="•"/>
            </a:pPr>
            <a:r>
              <a:rPr lang="en-IN" sz="1400"/>
              <a:t>Vertical rectangle </a:t>
            </a:r>
          </a:p>
          <a:p>
            <a:pPr lvl="1">
              <a:buFont typeface="Arial" panose="020B0604020202020204" pitchFamily="34" charset="0"/>
              <a:buChar char="•"/>
            </a:pPr>
            <a:r>
              <a:rPr lang="en-IN" sz="1400"/>
              <a:t>Square</a:t>
            </a:r>
          </a:p>
          <a:p>
            <a:pPr lvl="1">
              <a:buFont typeface="Arial" panose="020B0604020202020204" pitchFamily="34" charset="0"/>
              <a:buChar char="•"/>
            </a:pPr>
            <a:r>
              <a:rPr lang="en-IN" sz="1400"/>
              <a:t>Horizontal rectangle</a:t>
            </a:r>
          </a:p>
          <a:p>
            <a:pPr>
              <a:buFont typeface="Arial" panose="020B0604020202020204" pitchFamily="34" charset="0"/>
              <a:buChar char="•"/>
            </a:pPr>
            <a:r>
              <a:rPr lang="en-IN" sz="1600"/>
              <a:t> Most of the object will be obstructing the one behind and hence you need overlapping ROIs</a:t>
            </a:r>
          </a:p>
          <a:p>
            <a:pPr>
              <a:buFont typeface="Arial" panose="020B0604020202020204" pitchFamily="34" charset="0"/>
              <a:buChar char="•"/>
            </a:pPr>
            <a:r>
              <a:rPr lang="en-IN" sz="1600"/>
              <a:t> Objects maybe of different size therefore you need ROIs of different scale </a:t>
            </a:r>
          </a:p>
        </p:txBody>
      </p:sp>
      <p:pic>
        <p:nvPicPr>
          <p:cNvPr id="5" name="Picture 4">
            <a:extLst>
              <a:ext uri="{FF2B5EF4-FFF2-40B4-BE49-F238E27FC236}">
                <a16:creationId xmlns:a16="http://schemas.microsoft.com/office/drawing/2014/main" id="{CBF7E102-1C19-A2C1-0249-90D63310504E}"/>
              </a:ext>
            </a:extLst>
          </p:cNvPr>
          <p:cNvPicPr>
            <a:picLocks noChangeAspect="1"/>
          </p:cNvPicPr>
          <p:nvPr/>
        </p:nvPicPr>
        <p:blipFill>
          <a:blip r:embed="rId2"/>
          <a:stretch>
            <a:fillRect/>
          </a:stretch>
        </p:blipFill>
        <p:spPr>
          <a:xfrm>
            <a:off x="2672952" y="4550779"/>
            <a:ext cx="6327612" cy="1568937"/>
          </a:xfrm>
          <a:prstGeom prst="rect">
            <a:avLst/>
          </a:prstGeom>
        </p:spPr>
      </p:pic>
    </p:spTree>
    <p:extLst>
      <p:ext uri="{BB962C8B-B14F-4D97-AF65-F5344CB8AC3E}">
        <p14:creationId xmlns:p14="http://schemas.microsoft.com/office/powerpoint/2010/main" val="1183685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37E5-4C94-83C1-3E62-302A96F75CD0}"/>
              </a:ext>
            </a:extLst>
          </p:cNvPr>
          <p:cNvSpPr>
            <a:spLocks noGrp="1"/>
          </p:cNvSpPr>
          <p:nvPr>
            <p:ph type="title"/>
          </p:nvPr>
        </p:nvSpPr>
        <p:spPr/>
        <p:txBody>
          <a:bodyPr/>
          <a:lstStyle/>
          <a:p>
            <a:r>
              <a:rPr lang="en-IN"/>
              <a:t>Faster RCNN: Components</a:t>
            </a:r>
          </a:p>
        </p:txBody>
      </p:sp>
      <p:sp>
        <p:nvSpPr>
          <p:cNvPr id="3" name="Content Placeholder 2">
            <a:extLst>
              <a:ext uri="{FF2B5EF4-FFF2-40B4-BE49-F238E27FC236}">
                <a16:creationId xmlns:a16="http://schemas.microsoft.com/office/drawing/2014/main" id="{A8FCF0E3-D4E7-CB6C-9B56-8FAED77B8941}"/>
              </a:ext>
            </a:extLst>
          </p:cNvPr>
          <p:cNvSpPr>
            <a:spLocks noGrp="1"/>
          </p:cNvSpPr>
          <p:nvPr>
            <p:ph idx="1"/>
          </p:nvPr>
        </p:nvSpPr>
        <p:spPr>
          <a:xfrm>
            <a:off x="1097280" y="2108201"/>
            <a:ext cx="5518673" cy="3760891"/>
          </a:xfrm>
        </p:spPr>
        <p:txBody>
          <a:bodyPr>
            <a:normAutofit fontScale="85000" lnSpcReduction="20000"/>
          </a:bodyPr>
          <a:lstStyle/>
          <a:p>
            <a:r>
              <a:rPr lang="en-IN"/>
              <a:t>To address the constraint of selective search for region proposals we have the following addition in Faster RCNN</a:t>
            </a:r>
          </a:p>
          <a:p>
            <a:pPr marL="457200" indent="-457200">
              <a:buFont typeface="+mj-lt"/>
              <a:buAutoNum type="arabicPeriod"/>
            </a:pPr>
            <a:r>
              <a:rPr lang="en-IN"/>
              <a:t>Region Proposal Network (RPN): Selective Search is replaced by a </a:t>
            </a:r>
            <a:r>
              <a:rPr lang="en-IN" err="1"/>
              <a:t>ConvNet</a:t>
            </a:r>
            <a:r>
              <a:rPr lang="en-IN"/>
              <a:t> that proposes </a:t>
            </a:r>
            <a:r>
              <a:rPr lang="en-IN" err="1"/>
              <a:t>RoIs</a:t>
            </a:r>
            <a:r>
              <a:rPr lang="en-IN"/>
              <a:t> from the last feature maps of the feature extractor that are considered for investigating objects of interest. RPN has two outputs</a:t>
            </a:r>
          </a:p>
          <a:p>
            <a:pPr marL="749808" lvl="1" indent="-457200">
              <a:buFont typeface="+mj-lt"/>
              <a:buAutoNum type="arabicPeriod"/>
            </a:pPr>
            <a:r>
              <a:rPr lang="en-IN" err="1"/>
              <a:t>Objectness</a:t>
            </a:r>
            <a:r>
              <a:rPr lang="en-IN"/>
              <a:t> Score: whether there is an object present (1) or absent(0)</a:t>
            </a:r>
          </a:p>
          <a:p>
            <a:pPr marL="749808" lvl="1" indent="-457200">
              <a:buFont typeface="+mj-lt"/>
              <a:buAutoNum type="arabicPeriod"/>
            </a:pPr>
            <a:r>
              <a:rPr lang="en-IN"/>
              <a:t>Box location</a:t>
            </a:r>
          </a:p>
          <a:p>
            <a:pPr marL="457200" indent="-457200">
              <a:buFont typeface="+mj-lt"/>
              <a:buAutoNum type="arabicPeriod"/>
            </a:pPr>
            <a:r>
              <a:rPr lang="en-IN"/>
              <a:t>Fast RCNN: same components</a:t>
            </a:r>
          </a:p>
          <a:p>
            <a:pPr marL="749808" lvl="1" indent="-457200">
              <a:buFont typeface="+mj-lt"/>
              <a:buAutoNum type="arabicPeriod"/>
            </a:pPr>
            <a:r>
              <a:rPr lang="en-IN"/>
              <a:t>Base network for feature extraction</a:t>
            </a:r>
          </a:p>
          <a:p>
            <a:pPr marL="749808" lvl="1" indent="-457200">
              <a:buFont typeface="+mj-lt"/>
              <a:buAutoNum type="arabicPeriod"/>
            </a:pPr>
            <a:r>
              <a:rPr lang="en-IN" err="1"/>
              <a:t>RoI</a:t>
            </a:r>
            <a:r>
              <a:rPr lang="en-IN"/>
              <a:t> pooling layer</a:t>
            </a:r>
          </a:p>
          <a:p>
            <a:pPr marL="749808" lvl="1" indent="-457200">
              <a:buFont typeface="+mj-lt"/>
              <a:buAutoNum type="arabicPeriod"/>
            </a:pPr>
            <a:r>
              <a:rPr lang="en-IN"/>
              <a:t>Output layer that contains two fully connected layers: </a:t>
            </a:r>
            <a:r>
              <a:rPr lang="en-IN" err="1"/>
              <a:t>softmax</a:t>
            </a:r>
            <a:r>
              <a:rPr lang="en-IN"/>
              <a:t> classifier and bounding box regression</a:t>
            </a:r>
          </a:p>
          <a:p>
            <a:pPr marL="457200" indent="-457200">
              <a:buFont typeface="+mj-lt"/>
              <a:buAutoNum type="arabicPeriod"/>
            </a:pPr>
            <a:endParaRPr lang="en-IN"/>
          </a:p>
        </p:txBody>
      </p:sp>
      <p:pic>
        <p:nvPicPr>
          <p:cNvPr id="5" name="Picture 4">
            <a:extLst>
              <a:ext uri="{FF2B5EF4-FFF2-40B4-BE49-F238E27FC236}">
                <a16:creationId xmlns:a16="http://schemas.microsoft.com/office/drawing/2014/main" id="{4FC77327-E75D-3B78-CA50-67CBF6433297}"/>
              </a:ext>
            </a:extLst>
          </p:cNvPr>
          <p:cNvPicPr>
            <a:picLocks noChangeAspect="1"/>
          </p:cNvPicPr>
          <p:nvPr/>
        </p:nvPicPr>
        <p:blipFill>
          <a:blip r:embed="rId2"/>
          <a:stretch>
            <a:fillRect/>
          </a:stretch>
        </p:blipFill>
        <p:spPr>
          <a:xfrm>
            <a:off x="6615953" y="2434061"/>
            <a:ext cx="5113267" cy="2953728"/>
          </a:xfrm>
          <a:prstGeom prst="rect">
            <a:avLst/>
          </a:prstGeom>
        </p:spPr>
      </p:pic>
    </p:spTree>
    <p:extLst>
      <p:ext uri="{BB962C8B-B14F-4D97-AF65-F5344CB8AC3E}">
        <p14:creationId xmlns:p14="http://schemas.microsoft.com/office/powerpoint/2010/main" val="2914652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6086-E14D-5468-1ECB-D403ED786D5A}"/>
              </a:ext>
            </a:extLst>
          </p:cNvPr>
          <p:cNvSpPr>
            <a:spLocks noGrp="1"/>
          </p:cNvSpPr>
          <p:nvPr>
            <p:ph type="title"/>
          </p:nvPr>
        </p:nvSpPr>
        <p:spPr/>
        <p:txBody>
          <a:bodyPr/>
          <a:lstStyle/>
          <a:p>
            <a:r>
              <a:rPr lang="en-IN"/>
              <a:t>Region Proposal Network (RPN)</a:t>
            </a:r>
          </a:p>
        </p:txBody>
      </p:sp>
      <p:sp>
        <p:nvSpPr>
          <p:cNvPr id="3" name="Content Placeholder 2">
            <a:extLst>
              <a:ext uri="{FF2B5EF4-FFF2-40B4-BE49-F238E27FC236}">
                <a16:creationId xmlns:a16="http://schemas.microsoft.com/office/drawing/2014/main" id="{37F1B449-B66D-29EB-1770-7C72B566F8B8}"/>
              </a:ext>
            </a:extLst>
          </p:cNvPr>
          <p:cNvSpPr>
            <a:spLocks noGrp="1"/>
          </p:cNvSpPr>
          <p:nvPr>
            <p:ph idx="1"/>
          </p:nvPr>
        </p:nvSpPr>
        <p:spPr>
          <a:xfrm>
            <a:off x="1097280" y="2108201"/>
            <a:ext cx="5348344" cy="3760891"/>
          </a:xfrm>
        </p:spPr>
        <p:txBody>
          <a:bodyPr>
            <a:normAutofit fontScale="77500" lnSpcReduction="20000"/>
          </a:bodyPr>
          <a:lstStyle/>
          <a:p>
            <a:pPr algn="just"/>
            <a:r>
              <a:rPr lang="en-IN"/>
              <a:t>RPN identifies </a:t>
            </a:r>
            <a:r>
              <a:rPr lang="en-IN" err="1"/>
              <a:t>RoIs</a:t>
            </a:r>
            <a:r>
              <a:rPr lang="en-IN"/>
              <a:t> based on the last feature map of the pretrained CNN. Faster RCNN uses RPN to perform the region proposals instead of using selective search like its earlier versions</a:t>
            </a:r>
          </a:p>
          <a:p>
            <a:pPr algn="just"/>
            <a:r>
              <a:rPr lang="en-IN"/>
              <a:t>The architecture of RPN is composed of two layers</a:t>
            </a:r>
          </a:p>
          <a:p>
            <a:pPr marL="457200" indent="-457200" algn="just">
              <a:buFont typeface="+mj-lt"/>
              <a:buAutoNum type="arabicPeriod"/>
            </a:pPr>
            <a:r>
              <a:rPr lang="en-IN"/>
              <a:t>A 3x3 conv layer with 512 filters</a:t>
            </a:r>
          </a:p>
          <a:p>
            <a:pPr marL="457200" indent="-457200" algn="just">
              <a:buFont typeface="+mj-lt"/>
              <a:buAutoNum type="arabicPeriod"/>
            </a:pPr>
            <a:r>
              <a:rPr lang="en-IN"/>
              <a:t>Two parallel 1x1 conv layers </a:t>
            </a:r>
          </a:p>
          <a:p>
            <a:pPr marL="749808" lvl="1" indent="-457200" algn="just">
              <a:buFont typeface="+mj-lt"/>
              <a:buAutoNum type="arabicPeriod"/>
            </a:pPr>
            <a:r>
              <a:rPr lang="en-IN"/>
              <a:t>Classification layer: Predicts whether the is an object present in the proposed region (or just random background</a:t>
            </a:r>
          </a:p>
          <a:p>
            <a:pPr marL="749808" lvl="1" indent="-457200" algn="just">
              <a:buFont typeface="+mj-lt"/>
              <a:buAutoNum type="arabicPeriod"/>
            </a:pPr>
            <a:r>
              <a:rPr lang="en-IN"/>
              <a:t>Bounding box regression layer: bounding box of proposed </a:t>
            </a:r>
            <a:r>
              <a:rPr lang="en-IN" err="1"/>
              <a:t>RoIs</a:t>
            </a:r>
            <a:r>
              <a:rPr lang="en-IN"/>
              <a:t> </a:t>
            </a:r>
          </a:p>
          <a:p>
            <a:pPr marL="0" indent="0" algn="just">
              <a:buNone/>
            </a:pPr>
            <a:r>
              <a:rPr lang="en-IN" b="1"/>
              <a:t>Note:</a:t>
            </a:r>
            <a:r>
              <a:rPr lang="en-IN"/>
              <a:t> Remember that RPN is not doing object detection but it is only finding objects of interest that the later components can both localize and classify</a:t>
            </a:r>
          </a:p>
          <a:p>
            <a:pPr marL="457200" indent="-457200" algn="just">
              <a:buFont typeface="+mj-lt"/>
              <a:buAutoNum type="arabicPeriod"/>
            </a:pPr>
            <a:endParaRPr lang="en-IN"/>
          </a:p>
          <a:p>
            <a:pPr marL="749808" lvl="1" indent="-457200" algn="just">
              <a:buFont typeface="+mj-lt"/>
              <a:buAutoNum type="arabicPeriod"/>
            </a:pPr>
            <a:endParaRPr lang="en-IN"/>
          </a:p>
        </p:txBody>
      </p:sp>
      <p:pic>
        <p:nvPicPr>
          <p:cNvPr id="5" name="Picture 4">
            <a:extLst>
              <a:ext uri="{FF2B5EF4-FFF2-40B4-BE49-F238E27FC236}">
                <a16:creationId xmlns:a16="http://schemas.microsoft.com/office/drawing/2014/main" id="{7218E3E2-5EB9-4059-3310-64DBA972D5C9}"/>
              </a:ext>
            </a:extLst>
          </p:cNvPr>
          <p:cNvPicPr>
            <a:picLocks noChangeAspect="1"/>
          </p:cNvPicPr>
          <p:nvPr/>
        </p:nvPicPr>
        <p:blipFill>
          <a:blip r:embed="rId2"/>
          <a:stretch>
            <a:fillRect/>
          </a:stretch>
        </p:blipFill>
        <p:spPr>
          <a:xfrm>
            <a:off x="7686182" y="2108201"/>
            <a:ext cx="3118154" cy="2001696"/>
          </a:xfrm>
          <a:prstGeom prst="rect">
            <a:avLst/>
          </a:prstGeom>
        </p:spPr>
      </p:pic>
      <p:pic>
        <p:nvPicPr>
          <p:cNvPr id="7" name="Picture 6">
            <a:extLst>
              <a:ext uri="{FF2B5EF4-FFF2-40B4-BE49-F238E27FC236}">
                <a16:creationId xmlns:a16="http://schemas.microsoft.com/office/drawing/2014/main" id="{EF0B8E42-C21B-6C0A-AB99-FF09C5F077A9}"/>
              </a:ext>
            </a:extLst>
          </p:cNvPr>
          <p:cNvPicPr>
            <a:picLocks noChangeAspect="1"/>
          </p:cNvPicPr>
          <p:nvPr/>
        </p:nvPicPr>
        <p:blipFill>
          <a:blip r:embed="rId3"/>
          <a:stretch>
            <a:fillRect/>
          </a:stretch>
        </p:blipFill>
        <p:spPr>
          <a:xfrm>
            <a:off x="8020717" y="3866549"/>
            <a:ext cx="2449083" cy="2141409"/>
          </a:xfrm>
          <a:prstGeom prst="rect">
            <a:avLst/>
          </a:prstGeom>
        </p:spPr>
      </p:pic>
    </p:spTree>
    <p:extLst>
      <p:ext uri="{BB962C8B-B14F-4D97-AF65-F5344CB8AC3E}">
        <p14:creationId xmlns:p14="http://schemas.microsoft.com/office/powerpoint/2010/main" val="2139951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1648-E34D-31CD-FB76-9F84DC7FD5FD}"/>
              </a:ext>
            </a:extLst>
          </p:cNvPr>
          <p:cNvSpPr>
            <a:spLocks noGrp="1"/>
          </p:cNvSpPr>
          <p:nvPr>
            <p:ph type="title"/>
          </p:nvPr>
        </p:nvSpPr>
        <p:spPr/>
        <p:txBody>
          <a:bodyPr>
            <a:normAutofit/>
          </a:bodyPr>
          <a:lstStyle/>
          <a:p>
            <a:r>
              <a:rPr lang="en-IN" sz="4000"/>
              <a:t>How are the region proposed bounding boxes predicted ?</a:t>
            </a:r>
          </a:p>
        </p:txBody>
      </p:sp>
      <p:sp>
        <p:nvSpPr>
          <p:cNvPr id="3" name="Content Placeholder 2">
            <a:extLst>
              <a:ext uri="{FF2B5EF4-FFF2-40B4-BE49-F238E27FC236}">
                <a16:creationId xmlns:a16="http://schemas.microsoft.com/office/drawing/2014/main" id="{775388C9-2303-92C1-B85E-38C95654FD24}"/>
              </a:ext>
            </a:extLst>
          </p:cNvPr>
          <p:cNvSpPr>
            <a:spLocks noGrp="1"/>
          </p:cNvSpPr>
          <p:nvPr>
            <p:ph idx="1"/>
          </p:nvPr>
        </p:nvSpPr>
        <p:spPr/>
        <p:txBody>
          <a:bodyPr/>
          <a:lstStyle/>
          <a:p>
            <a:pPr algn="just"/>
            <a:r>
              <a:rPr lang="en-IN"/>
              <a:t>Bounding box can be defined as (</a:t>
            </a:r>
            <a:r>
              <a:rPr lang="en-IN" err="1"/>
              <a:t>x,y,w,h</a:t>
            </a:r>
            <a:r>
              <a:rPr lang="en-IN"/>
              <a:t>) where x and y are the </a:t>
            </a:r>
            <a:r>
              <a:rPr lang="en-IN" err="1"/>
              <a:t>centers</a:t>
            </a:r>
            <a:r>
              <a:rPr lang="en-IN"/>
              <a:t> of the bounding box and w and h are the widths and heights respectively</a:t>
            </a:r>
          </a:p>
          <a:p>
            <a:pPr algn="just"/>
            <a:r>
              <a:rPr lang="en-IN"/>
              <a:t>We perform relative bounding box regression i.e. we create reference boxes called as anchor boxes in the image and make the regression layer predict the offsets from these boxes called deltas </a:t>
            </a:r>
            <a:r>
              <a:rPr lang="en-US"/>
              <a:t>(</a:t>
            </a:r>
            <a:r>
              <a:rPr lang="en-US" err="1"/>
              <a:t>Δx</a:t>
            </a:r>
            <a:r>
              <a:rPr lang="en-US"/>
              <a:t>, </a:t>
            </a:r>
            <a:r>
              <a:rPr lang="en-US" err="1"/>
              <a:t>Δy</a:t>
            </a:r>
            <a:r>
              <a:rPr lang="en-US"/>
              <a:t>, </a:t>
            </a:r>
            <a:r>
              <a:rPr lang="en-US" err="1"/>
              <a:t>Δw</a:t>
            </a:r>
            <a:r>
              <a:rPr lang="en-US"/>
              <a:t>, </a:t>
            </a:r>
            <a:r>
              <a:rPr lang="en-US" err="1"/>
              <a:t>Δh</a:t>
            </a:r>
            <a:r>
              <a:rPr lang="en-US"/>
              <a:t>) to adjust the anchor boxes to better fit the object to get final proposals</a:t>
            </a:r>
          </a:p>
          <a:p>
            <a:pPr algn="just"/>
            <a:endParaRPr lang="en-IN"/>
          </a:p>
          <a:p>
            <a:pPr algn="just"/>
            <a:endParaRPr lang="en-IN"/>
          </a:p>
        </p:txBody>
      </p:sp>
    </p:spTree>
    <p:extLst>
      <p:ext uri="{BB962C8B-B14F-4D97-AF65-F5344CB8AC3E}">
        <p14:creationId xmlns:p14="http://schemas.microsoft.com/office/powerpoint/2010/main" val="3691893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C68D-300B-A960-68EF-452C936C8F06}"/>
              </a:ext>
            </a:extLst>
          </p:cNvPr>
          <p:cNvSpPr>
            <a:spLocks noGrp="1"/>
          </p:cNvSpPr>
          <p:nvPr>
            <p:ph type="title"/>
          </p:nvPr>
        </p:nvSpPr>
        <p:spPr/>
        <p:txBody>
          <a:bodyPr/>
          <a:lstStyle/>
          <a:p>
            <a:r>
              <a:rPr lang="en-IN"/>
              <a:t>Anchor Boxes</a:t>
            </a:r>
          </a:p>
        </p:txBody>
      </p:sp>
      <p:sp>
        <p:nvSpPr>
          <p:cNvPr id="3" name="Content Placeholder 2">
            <a:extLst>
              <a:ext uri="{FF2B5EF4-FFF2-40B4-BE49-F238E27FC236}">
                <a16:creationId xmlns:a16="http://schemas.microsoft.com/office/drawing/2014/main" id="{D85BBBF0-30D9-5829-A679-95C244F5F63A}"/>
              </a:ext>
            </a:extLst>
          </p:cNvPr>
          <p:cNvSpPr>
            <a:spLocks noGrp="1"/>
          </p:cNvSpPr>
          <p:nvPr>
            <p:ph idx="1"/>
          </p:nvPr>
        </p:nvSpPr>
        <p:spPr>
          <a:xfrm>
            <a:off x="1097280" y="2108201"/>
            <a:ext cx="5563496" cy="3760891"/>
          </a:xfrm>
        </p:spPr>
        <p:txBody>
          <a:bodyPr vert="horz" lIns="0" tIns="45720" rIns="0" bIns="45720" rtlCol="0" anchor="t">
            <a:normAutofit fontScale="92500" lnSpcReduction="20000"/>
          </a:bodyPr>
          <a:lstStyle/>
          <a:p>
            <a:pPr algn="just">
              <a:buFont typeface="Arial" panose="020B0604020202020204" pitchFamily="34" charset="0"/>
              <a:buChar char="•"/>
            </a:pPr>
            <a:r>
              <a:rPr lang="en-IN"/>
              <a:t> RPN generates k </a:t>
            </a:r>
            <a:r>
              <a:rPr lang="en-IN" err="1"/>
              <a:t>RoIs</a:t>
            </a:r>
            <a:r>
              <a:rPr lang="en-IN"/>
              <a:t> for each location in the feature map using a sliding window approach. These regions are represented using anchor boxes.</a:t>
            </a:r>
          </a:p>
          <a:p>
            <a:pPr algn="just">
              <a:buFont typeface="Arial" panose="020B0604020202020204" pitchFamily="34" charset="0"/>
              <a:buChar char="•"/>
            </a:pPr>
            <a:r>
              <a:rPr lang="en-IN"/>
              <a:t> The anchors are </a:t>
            </a:r>
            <a:r>
              <a:rPr lang="en-IN" err="1"/>
              <a:t>centered</a:t>
            </a:r>
            <a:r>
              <a:rPr lang="en-IN"/>
              <a:t> in the middle of their corresponding sliding window and are of different aspect ratios and scales to cover a wide variety of different sized objects</a:t>
            </a:r>
          </a:p>
          <a:p>
            <a:pPr algn="just">
              <a:buFont typeface="Arial" panose="020B0604020202020204" pitchFamily="34" charset="0"/>
              <a:buChar char="•"/>
            </a:pPr>
            <a:r>
              <a:rPr lang="en-IN"/>
              <a:t> They are fixed bounding boxes that are placed throughout the image to be used for reference when first predicting the region proposals for objects of interest </a:t>
            </a:r>
          </a:p>
          <a:p>
            <a:pPr algn="just">
              <a:buFont typeface="Arial" panose="020B0604020202020204" pitchFamily="34" charset="0"/>
              <a:buChar char="•"/>
            </a:pPr>
            <a:r>
              <a:rPr lang="en-IN"/>
              <a:t> In the Faster RCNN paper, anchor boxes with 3 different aspect ratios and 3 different scales were proposed</a:t>
            </a:r>
          </a:p>
        </p:txBody>
      </p:sp>
      <p:pic>
        <p:nvPicPr>
          <p:cNvPr id="5" name="Picture 4">
            <a:extLst>
              <a:ext uri="{FF2B5EF4-FFF2-40B4-BE49-F238E27FC236}">
                <a16:creationId xmlns:a16="http://schemas.microsoft.com/office/drawing/2014/main" id="{17ED5E24-0F5D-F688-D7A2-5F354506DBD7}"/>
              </a:ext>
            </a:extLst>
          </p:cNvPr>
          <p:cNvPicPr>
            <a:picLocks noChangeAspect="1"/>
          </p:cNvPicPr>
          <p:nvPr/>
        </p:nvPicPr>
        <p:blipFill>
          <a:blip r:embed="rId2"/>
          <a:stretch>
            <a:fillRect/>
          </a:stretch>
        </p:blipFill>
        <p:spPr>
          <a:xfrm>
            <a:off x="7004748" y="2479194"/>
            <a:ext cx="4603093" cy="3018904"/>
          </a:xfrm>
          <a:prstGeom prst="rect">
            <a:avLst/>
          </a:prstGeom>
        </p:spPr>
      </p:pic>
    </p:spTree>
    <p:extLst>
      <p:ext uri="{BB962C8B-B14F-4D97-AF65-F5344CB8AC3E}">
        <p14:creationId xmlns:p14="http://schemas.microsoft.com/office/powerpoint/2010/main" val="1471519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1DBDF-8A86-B112-3942-2C72A0CB5F63}"/>
              </a:ext>
            </a:extLst>
          </p:cNvPr>
          <p:cNvSpPr>
            <a:spLocks noGrp="1"/>
          </p:cNvSpPr>
          <p:nvPr>
            <p:ph type="title"/>
          </p:nvPr>
        </p:nvSpPr>
        <p:spPr/>
        <p:txBody>
          <a:bodyPr>
            <a:normAutofit/>
          </a:bodyPr>
          <a:lstStyle/>
          <a:p>
            <a:r>
              <a:rPr lang="en-IN" sz="3600"/>
              <a:t>Training the RPN: Need to ensure there are less than 2000 </a:t>
            </a:r>
            <a:r>
              <a:rPr lang="en-IN" sz="3600" err="1"/>
              <a:t>RoIS</a:t>
            </a:r>
            <a:endParaRPr lang="en-IN" sz="3600"/>
          </a:p>
        </p:txBody>
      </p:sp>
      <p:sp>
        <p:nvSpPr>
          <p:cNvPr id="3" name="Content Placeholder 2">
            <a:extLst>
              <a:ext uri="{FF2B5EF4-FFF2-40B4-BE49-F238E27FC236}">
                <a16:creationId xmlns:a16="http://schemas.microsoft.com/office/drawing/2014/main" id="{DAC3F660-C6CC-CC13-547B-61FFB1864C23}"/>
              </a:ext>
            </a:extLst>
          </p:cNvPr>
          <p:cNvSpPr>
            <a:spLocks noGrp="1"/>
          </p:cNvSpPr>
          <p:nvPr>
            <p:ph idx="1"/>
          </p:nvPr>
        </p:nvSpPr>
        <p:spPr/>
        <p:txBody>
          <a:bodyPr>
            <a:normAutofit fontScale="92500" lnSpcReduction="10000"/>
          </a:bodyPr>
          <a:lstStyle/>
          <a:p>
            <a:r>
              <a:rPr lang="en-IN"/>
              <a:t>RPN is used to classify whether an object is present or not and propose the bounding box for an object</a:t>
            </a:r>
          </a:p>
          <a:p>
            <a:r>
              <a:rPr lang="en-IN" b="1"/>
              <a:t>How does one prepare the data for whether there is an object present or not inside the anchor box ?</a:t>
            </a:r>
          </a:p>
          <a:p>
            <a:r>
              <a:rPr lang="en-IN"/>
              <a:t>For each anchor the overlap value is computed which indicates how much these anchor boxes overlap with the ground truth boxes (or how useful these anchor boxes are going to be to help us find the region proposals)</a:t>
            </a:r>
          </a:p>
          <a:p>
            <a:r>
              <a:rPr lang="en-IN"/>
              <a:t>Only the following anchor inputs are taken forward for the </a:t>
            </a:r>
            <a:r>
              <a:rPr lang="en-IN" err="1"/>
              <a:t>objectness</a:t>
            </a:r>
            <a:r>
              <a:rPr lang="en-IN"/>
              <a:t> classification</a:t>
            </a:r>
          </a:p>
          <a:p>
            <a:pPr marL="457200" indent="-457200">
              <a:buFont typeface="+mj-lt"/>
              <a:buAutoNum type="arabicPeriod"/>
            </a:pPr>
            <a:r>
              <a:rPr lang="en-IN"/>
              <a:t>Anchor boxes having high </a:t>
            </a:r>
            <a:r>
              <a:rPr lang="en-IN" err="1"/>
              <a:t>IoU</a:t>
            </a:r>
            <a:r>
              <a:rPr lang="en-IN"/>
              <a:t> with ground truth boxes </a:t>
            </a:r>
            <a:r>
              <a:rPr lang="en-IN" err="1"/>
              <a:t>IoU</a:t>
            </a:r>
            <a:r>
              <a:rPr lang="en-IN"/>
              <a:t> &gt; 0.7 (positive anchor boxes)</a:t>
            </a:r>
          </a:p>
          <a:p>
            <a:pPr marL="457200" indent="-457200">
              <a:buFont typeface="+mj-lt"/>
              <a:buAutoNum type="arabicPeriod"/>
            </a:pPr>
            <a:r>
              <a:rPr lang="en-IN"/>
              <a:t>Anchor boxes having low </a:t>
            </a:r>
            <a:r>
              <a:rPr lang="en-IN" err="1"/>
              <a:t>IoU</a:t>
            </a:r>
            <a:r>
              <a:rPr lang="en-IN"/>
              <a:t> with ground truth boxes </a:t>
            </a:r>
            <a:r>
              <a:rPr lang="en-IN" err="1"/>
              <a:t>IoU</a:t>
            </a:r>
            <a:r>
              <a:rPr lang="en-IN"/>
              <a:t> &lt; 0.3 (negative anchor boxes)</a:t>
            </a:r>
          </a:p>
          <a:p>
            <a:pPr marL="457200" indent="-457200">
              <a:buFont typeface="+mj-lt"/>
              <a:buAutoNum type="arabicPeriod"/>
            </a:pPr>
            <a:r>
              <a:rPr lang="en-IN"/>
              <a:t>Rest of the anchor boxes are ignored 0.3&lt; </a:t>
            </a:r>
            <a:r>
              <a:rPr lang="en-IN" err="1"/>
              <a:t>IoU</a:t>
            </a:r>
            <a:r>
              <a:rPr lang="en-IN"/>
              <a:t> &lt;0.7</a:t>
            </a:r>
          </a:p>
        </p:txBody>
      </p:sp>
    </p:spTree>
    <p:extLst>
      <p:ext uri="{BB962C8B-B14F-4D97-AF65-F5344CB8AC3E}">
        <p14:creationId xmlns:p14="http://schemas.microsoft.com/office/powerpoint/2010/main" val="206877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8863B-7583-FAB6-71F3-6D69096BA50E}"/>
              </a:ext>
            </a:extLst>
          </p:cNvPr>
          <p:cNvSpPr>
            <a:spLocks noGrp="1"/>
          </p:cNvSpPr>
          <p:nvPr>
            <p:ph type="title"/>
          </p:nvPr>
        </p:nvSpPr>
        <p:spPr/>
        <p:txBody>
          <a:bodyPr/>
          <a:lstStyle/>
          <a:p>
            <a:r>
              <a:rPr lang="en-IN"/>
              <a:t>What is object detection ?</a:t>
            </a:r>
          </a:p>
        </p:txBody>
      </p:sp>
      <p:sp>
        <p:nvSpPr>
          <p:cNvPr id="5" name="Content Placeholder 4">
            <a:extLst>
              <a:ext uri="{FF2B5EF4-FFF2-40B4-BE49-F238E27FC236}">
                <a16:creationId xmlns:a16="http://schemas.microsoft.com/office/drawing/2014/main" id="{164517E2-E4B8-F944-7469-E0A94DAA64EA}"/>
              </a:ext>
            </a:extLst>
          </p:cNvPr>
          <p:cNvSpPr>
            <a:spLocks noGrp="1"/>
          </p:cNvSpPr>
          <p:nvPr>
            <p:ph idx="1"/>
          </p:nvPr>
        </p:nvSpPr>
        <p:spPr>
          <a:xfrm>
            <a:off x="1097280" y="2119924"/>
            <a:ext cx="10058400" cy="3760891"/>
          </a:xfrm>
        </p:spPr>
        <p:txBody>
          <a:bodyPr>
            <a:normAutofit/>
          </a:bodyPr>
          <a:lstStyle/>
          <a:p>
            <a:pPr>
              <a:buFont typeface="Arial" panose="020B0604020202020204" pitchFamily="34" charset="0"/>
              <a:buChar char="•"/>
            </a:pPr>
            <a:r>
              <a:rPr lang="en-IN" sz="1800">
                <a:solidFill>
                  <a:schemeClr val="tx1"/>
                </a:solidFill>
              </a:rPr>
              <a:t> </a:t>
            </a:r>
            <a:r>
              <a:rPr lang="en-US" sz="1800" b="0" i="0">
                <a:solidFill>
                  <a:schemeClr val="tx1"/>
                </a:solidFill>
                <a:effectLst/>
              </a:rPr>
              <a:t>Object detection is a computer technology related to computer vision and image processing that deals with detecting instances of semantic objects of a certain class in digital images and videos.</a:t>
            </a:r>
          </a:p>
          <a:p>
            <a:pPr>
              <a:buFont typeface="Arial" panose="020B0604020202020204" pitchFamily="34" charset="0"/>
              <a:buChar char="•"/>
            </a:pPr>
            <a:r>
              <a:rPr lang="en-US" sz="1800">
                <a:solidFill>
                  <a:schemeClr val="tx1"/>
                </a:solidFill>
              </a:rPr>
              <a:t> It </a:t>
            </a:r>
            <a:r>
              <a:rPr lang="en-US" sz="1800" b="0" i="0">
                <a:solidFill>
                  <a:schemeClr val="tx1"/>
                </a:solidFill>
                <a:effectLst/>
              </a:rPr>
              <a:t>is a computer vision technique for locating instances of objects in images or videos. Object detection algorithms typically leverage machine learning or deep learning to produce meaningful results.</a:t>
            </a:r>
          </a:p>
          <a:p>
            <a:pPr>
              <a:buFont typeface="Arial" panose="020B0604020202020204" pitchFamily="34" charset="0"/>
              <a:buChar char="•"/>
            </a:pPr>
            <a:r>
              <a:rPr lang="en-US" sz="1800">
                <a:solidFill>
                  <a:schemeClr val="tx1"/>
                </a:solidFill>
              </a:rPr>
              <a:t> 17 interesting applications: https://alwaysai.co/blog/object-detection-for-businesses</a:t>
            </a:r>
            <a:endParaRPr lang="en-IN" sz="1800">
              <a:solidFill>
                <a:schemeClr val="tx1"/>
              </a:solidFill>
            </a:endParaRPr>
          </a:p>
        </p:txBody>
      </p:sp>
      <p:pic>
        <p:nvPicPr>
          <p:cNvPr id="2050" name="Picture 2" descr="computer vision detects what products customers are picking up in a store-1">
            <a:extLst>
              <a:ext uri="{FF2B5EF4-FFF2-40B4-BE49-F238E27FC236}">
                <a16:creationId xmlns:a16="http://schemas.microsoft.com/office/drawing/2014/main" id="{52E1D357-6002-EE68-2941-567426A9B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103" y="4333972"/>
            <a:ext cx="3431986" cy="18084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mputer vision detects people, dogs, and traffic lights.">
            <a:extLst>
              <a:ext uri="{FF2B5EF4-FFF2-40B4-BE49-F238E27FC236}">
                <a16:creationId xmlns:a16="http://schemas.microsoft.com/office/drawing/2014/main" id="{BF0DE7DD-4DA6-F426-9FB0-0DCC63C0E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 y="4374620"/>
            <a:ext cx="3196315" cy="1727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tom Computer Vision Services">
            <a:extLst>
              <a:ext uri="{FF2B5EF4-FFF2-40B4-BE49-F238E27FC236}">
                <a16:creationId xmlns:a16="http://schemas.microsoft.com/office/drawing/2014/main" id="{34011927-C810-DF9E-1353-05A41E46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57" y="4128214"/>
            <a:ext cx="2537083" cy="222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042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AF1C-0E6E-FE92-6638-7660E673CADB}"/>
              </a:ext>
            </a:extLst>
          </p:cNvPr>
          <p:cNvSpPr>
            <a:spLocks noGrp="1"/>
          </p:cNvSpPr>
          <p:nvPr>
            <p:ph type="title"/>
          </p:nvPr>
        </p:nvSpPr>
        <p:spPr/>
        <p:txBody>
          <a:bodyPr/>
          <a:lstStyle/>
          <a:p>
            <a:r>
              <a:rPr lang="en-IN"/>
              <a:t>Training the RPN Contd.</a:t>
            </a:r>
          </a:p>
        </p:txBody>
      </p:sp>
      <p:sp>
        <p:nvSpPr>
          <p:cNvPr id="3" name="Content Placeholder 2">
            <a:extLst>
              <a:ext uri="{FF2B5EF4-FFF2-40B4-BE49-F238E27FC236}">
                <a16:creationId xmlns:a16="http://schemas.microsoft.com/office/drawing/2014/main" id="{F252678C-10B9-BBC3-588E-584F09D0B59B}"/>
              </a:ext>
            </a:extLst>
          </p:cNvPr>
          <p:cNvSpPr>
            <a:spLocks noGrp="1"/>
          </p:cNvSpPr>
          <p:nvPr>
            <p:ph idx="1"/>
          </p:nvPr>
        </p:nvSpPr>
        <p:spPr>
          <a:xfrm>
            <a:off x="1097280" y="2108201"/>
            <a:ext cx="6074485" cy="3760891"/>
          </a:xfrm>
        </p:spPr>
        <p:txBody>
          <a:bodyPr/>
          <a:lstStyle/>
          <a:p>
            <a:pPr algn="just"/>
            <a:r>
              <a:rPr lang="en-US"/>
              <a:t>During the training process the positive and negative anchors are passed as input to two fully connected layers corresponding to the classification of anchors as containing an object or no object, and to the regression of location parameters (four coordinates)</a:t>
            </a:r>
          </a:p>
          <a:p>
            <a:pPr algn="just"/>
            <a:r>
              <a:rPr lang="en-US"/>
              <a:t>Corresponding to the k number of anchors from a location, the RPN network outputs 2k scores and 4k coordinates. Thus, for example, if the number of anchors per sliding window (k) is 9, then the RPN outputs 18 </a:t>
            </a:r>
            <a:r>
              <a:rPr lang="en-US" err="1"/>
              <a:t>objectness</a:t>
            </a:r>
            <a:r>
              <a:rPr lang="en-US"/>
              <a:t> scores and 36 location coordinates</a:t>
            </a:r>
            <a:endParaRPr lang="en-IN"/>
          </a:p>
        </p:txBody>
      </p:sp>
      <p:pic>
        <p:nvPicPr>
          <p:cNvPr id="5" name="Picture 4">
            <a:extLst>
              <a:ext uri="{FF2B5EF4-FFF2-40B4-BE49-F238E27FC236}">
                <a16:creationId xmlns:a16="http://schemas.microsoft.com/office/drawing/2014/main" id="{8D79F84C-583E-F8DB-5351-D47E487B7E74}"/>
              </a:ext>
            </a:extLst>
          </p:cNvPr>
          <p:cNvPicPr>
            <a:picLocks noChangeAspect="1"/>
          </p:cNvPicPr>
          <p:nvPr/>
        </p:nvPicPr>
        <p:blipFill>
          <a:blip r:embed="rId2"/>
          <a:stretch>
            <a:fillRect/>
          </a:stretch>
        </p:blipFill>
        <p:spPr>
          <a:xfrm>
            <a:off x="7445622" y="2271042"/>
            <a:ext cx="4289178" cy="3215358"/>
          </a:xfrm>
          <a:prstGeom prst="rect">
            <a:avLst/>
          </a:prstGeom>
        </p:spPr>
      </p:pic>
    </p:spTree>
    <p:extLst>
      <p:ext uri="{BB962C8B-B14F-4D97-AF65-F5344CB8AC3E}">
        <p14:creationId xmlns:p14="http://schemas.microsoft.com/office/powerpoint/2010/main" val="664849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404B-C0C5-6D33-E856-5BD0B180847F}"/>
              </a:ext>
            </a:extLst>
          </p:cNvPr>
          <p:cNvSpPr>
            <a:spLocks noGrp="1"/>
          </p:cNvSpPr>
          <p:nvPr>
            <p:ph type="title"/>
          </p:nvPr>
        </p:nvSpPr>
        <p:spPr/>
        <p:txBody>
          <a:bodyPr>
            <a:normAutofit/>
          </a:bodyPr>
          <a:lstStyle/>
          <a:p>
            <a:r>
              <a:rPr lang="en-IN" sz="4000"/>
              <a:t>Training the Fast RCNN component of Faster RCNN</a:t>
            </a:r>
          </a:p>
        </p:txBody>
      </p:sp>
      <p:sp>
        <p:nvSpPr>
          <p:cNvPr id="3" name="Content Placeholder 2">
            <a:extLst>
              <a:ext uri="{FF2B5EF4-FFF2-40B4-BE49-F238E27FC236}">
                <a16:creationId xmlns:a16="http://schemas.microsoft.com/office/drawing/2014/main" id="{F25E63CE-9EBA-C75C-C877-92BC4F2A0BA1}"/>
              </a:ext>
            </a:extLst>
          </p:cNvPr>
          <p:cNvSpPr>
            <a:spLocks noGrp="1"/>
          </p:cNvSpPr>
          <p:nvPr>
            <p:ph idx="1"/>
          </p:nvPr>
        </p:nvSpPr>
        <p:spPr/>
        <p:txBody>
          <a:bodyPr/>
          <a:lstStyle/>
          <a:p>
            <a:r>
              <a:rPr lang="en-IN"/>
              <a:t>The final fully connected layers of the network take two inputs:</a:t>
            </a:r>
          </a:p>
          <a:p>
            <a:pPr marL="457200" indent="-457200">
              <a:buFont typeface="+mj-lt"/>
              <a:buAutoNum type="arabicPeriod"/>
            </a:pPr>
            <a:r>
              <a:rPr lang="en-IN"/>
              <a:t>Feature maps from the feature extractor</a:t>
            </a:r>
          </a:p>
          <a:p>
            <a:pPr marL="457200" indent="-457200">
              <a:buFont typeface="+mj-lt"/>
              <a:buAutoNum type="arabicPeriod"/>
            </a:pPr>
            <a:r>
              <a:rPr lang="en-IN" err="1"/>
              <a:t>RoIs</a:t>
            </a:r>
            <a:r>
              <a:rPr lang="en-IN"/>
              <a:t> coming from the RPN</a:t>
            </a:r>
          </a:p>
          <a:p>
            <a:pPr marL="0" indent="0">
              <a:buNone/>
            </a:pPr>
            <a:r>
              <a:rPr lang="en-IN"/>
              <a:t>The </a:t>
            </a:r>
            <a:r>
              <a:rPr lang="en-IN" err="1"/>
              <a:t>RoIs</a:t>
            </a:r>
            <a:r>
              <a:rPr lang="en-IN"/>
              <a:t> are projected on to the feature maps in the same way like Fast RCNN</a:t>
            </a:r>
          </a:p>
          <a:p>
            <a:pPr marL="0" indent="0">
              <a:buNone/>
            </a:pPr>
            <a:r>
              <a:rPr lang="en-IN" err="1"/>
              <a:t>Softmax</a:t>
            </a:r>
            <a:r>
              <a:rPr lang="en-IN"/>
              <a:t> Classifier and Bounding Box regressor are used to predict the object class and bounding box offsets respectively for the detected object</a:t>
            </a:r>
          </a:p>
        </p:txBody>
      </p:sp>
    </p:spTree>
    <p:extLst>
      <p:ext uri="{BB962C8B-B14F-4D97-AF65-F5344CB8AC3E}">
        <p14:creationId xmlns:p14="http://schemas.microsoft.com/office/powerpoint/2010/main" val="3716017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34C2-45FF-E0C8-DBC9-A9B7574EDB67}"/>
              </a:ext>
            </a:extLst>
          </p:cNvPr>
          <p:cNvSpPr>
            <a:spLocks noGrp="1"/>
          </p:cNvSpPr>
          <p:nvPr>
            <p:ph type="title"/>
          </p:nvPr>
        </p:nvSpPr>
        <p:spPr/>
        <p:txBody>
          <a:bodyPr/>
          <a:lstStyle/>
          <a:p>
            <a:r>
              <a:rPr lang="en-IN"/>
              <a:t>RPN: Loss Function</a:t>
            </a:r>
          </a:p>
        </p:txBody>
      </p:sp>
      <p:pic>
        <p:nvPicPr>
          <p:cNvPr id="9" name="Content Placeholder 8">
            <a:extLst>
              <a:ext uri="{FF2B5EF4-FFF2-40B4-BE49-F238E27FC236}">
                <a16:creationId xmlns:a16="http://schemas.microsoft.com/office/drawing/2014/main" id="{98EBB770-F7E4-269B-0602-F5AC86F812F3}"/>
              </a:ext>
            </a:extLst>
          </p:cNvPr>
          <p:cNvPicPr>
            <a:picLocks noGrp="1" noChangeAspect="1"/>
          </p:cNvPicPr>
          <p:nvPr>
            <p:ph idx="1"/>
          </p:nvPr>
        </p:nvPicPr>
        <p:blipFill>
          <a:blip r:embed="rId2"/>
          <a:stretch>
            <a:fillRect/>
          </a:stretch>
        </p:blipFill>
        <p:spPr>
          <a:xfrm>
            <a:off x="2315730" y="2354487"/>
            <a:ext cx="7754570" cy="3454642"/>
          </a:xfrm>
        </p:spPr>
      </p:pic>
    </p:spTree>
    <p:extLst>
      <p:ext uri="{BB962C8B-B14F-4D97-AF65-F5344CB8AC3E}">
        <p14:creationId xmlns:p14="http://schemas.microsoft.com/office/powerpoint/2010/main" val="1308917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0A4C6-7ADC-B6E5-9EF3-090A344CA3D6}"/>
              </a:ext>
            </a:extLst>
          </p:cNvPr>
          <p:cNvSpPr>
            <a:spLocks noGrp="1"/>
          </p:cNvSpPr>
          <p:nvPr>
            <p:ph type="title"/>
          </p:nvPr>
        </p:nvSpPr>
        <p:spPr/>
        <p:txBody>
          <a:bodyPr>
            <a:normAutofit/>
          </a:bodyPr>
          <a:lstStyle/>
          <a:p>
            <a:r>
              <a:rPr lang="en-IN" sz="4400"/>
              <a:t>Faster RCNN Training in a Nutshell</a:t>
            </a:r>
          </a:p>
        </p:txBody>
      </p:sp>
      <p:sp>
        <p:nvSpPr>
          <p:cNvPr id="3" name="Content Placeholder 2">
            <a:extLst>
              <a:ext uri="{FF2B5EF4-FFF2-40B4-BE49-F238E27FC236}">
                <a16:creationId xmlns:a16="http://schemas.microsoft.com/office/drawing/2014/main" id="{FAEEF432-64B4-2374-786A-6A26C22A3942}"/>
              </a:ext>
            </a:extLst>
          </p:cNvPr>
          <p:cNvSpPr>
            <a:spLocks noGrp="1"/>
          </p:cNvSpPr>
          <p:nvPr>
            <p:ph idx="1"/>
          </p:nvPr>
        </p:nvSpPr>
        <p:spPr/>
        <p:txBody>
          <a:bodyPr/>
          <a:lstStyle/>
          <a:p>
            <a:pPr marL="457200" indent="-457200">
              <a:buFont typeface="+mj-lt"/>
              <a:buAutoNum type="arabicPeriod"/>
            </a:pPr>
            <a:r>
              <a:rPr lang="en-IN"/>
              <a:t>Finetune RPN using a pretrained network</a:t>
            </a:r>
          </a:p>
          <a:p>
            <a:pPr marL="457200" indent="-457200">
              <a:buFont typeface="+mj-lt"/>
              <a:buAutoNum type="arabicPeriod"/>
            </a:pPr>
            <a:r>
              <a:rPr lang="en-IN"/>
              <a:t>Finetune Fast RCNN using a pretrained network on the proposed images from step 1</a:t>
            </a:r>
          </a:p>
          <a:p>
            <a:pPr marL="457200" indent="-457200">
              <a:buFont typeface="+mj-lt"/>
              <a:buAutoNum type="arabicPeriod"/>
            </a:pPr>
            <a:r>
              <a:rPr lang="en-IN"/>
              <a:t>Finetune RPN using the pretrained network used in step 2</a:t>
            </a:r>
          </a:p>
          <a:p>
            <a:pPr marL="457200" indent="-457200">
              <a:buFont typeface="+mj-lt"/>
              <a:buAutoNum type="arabicPeriod"/>
            </a:pPr>
            <a:r>
              <a:rPr lang="en-IN"/>
              <a:t>Now finetune the Fast RCNN using the pretrained network used in step 3 on the images proposed in step 3</a:t>
            </a:r>
          </a:p>
        </p:txBody>
      </p:sp>
    </p:spTree>
    <p:extLst>
      <p:ext uri="{BB962C8B-B14F-4D97-AF65-F5344CB8AC3E}">
        <p14:creationId xmlns:p14="http://schemas.microsoft.com/office/powerpoint/2010/main" val="3312681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2298-012A-EF7E-B953-131FB485155D}"/>
              </a:ext>
            </a:extLst>
          </p:cNvPr>
          <p:cNvSpPr>
            <a:spLocks noGrp="1"/>
          </p:cNvSpPr>
          <p:nvPr>
            <p:ph type="title"/>
          </p:nvPr>
        </p:nvSpPr>
        <p:spPr/>
        <p:txBody>
          <a:bodyPr/>
          <a:lstStyle/>
          <a:p>
            <a:r>
              <a:rPr lang="en-IN"/>
              <a:t>Review of RCNN Family</a:t>
            </a:r>
          </a:p>
        </p:txBody>
      </p:sp>
      <p:sp>
        <p:nvSpPr>
          <p:cNvPr id="3" name="Content Placeholder 2">
            <a:extLst>
              <a:ext uri="{FF2B5EF4-FFF2-40B4-BE49-F238E27FC236}">
                <a16:creationId xmlns:a16="http://schemas.microsoft.com/office/drawing/2014/main" id="{6FE44B38-5824-1D09-AE83-62FDE27CED0A}"/>
              </a:ext>
            </a:extLst>
          </p:cNvPr>
          <p:cNvSpPr>
            <a:spLocks noGrp="1"/>
          </p:cNvSpPr>
          <p:nvPr>
            <p:ph idx="1"/>
          </p:nvPr>
        </p:nvSpPr>
        <p:spPr/>
        <p:txBody>
          <a:bodyPr>
            <a:noAutofit/>
          </a:bodyPr>
          <a:lstStyle/>
          <a:p>
            <a:pPr marL="457200" indent="-457200">
              <a:buFont typeface="+mj-lt"/>
              <a:buAutoNum type="arabicPeriod"/>
            </a:pPr>
            <a:r>
              <a:rPr lang="en-IN" sz="1200" b="1" err="1"/>
              <a:t>mAP</a:t>
            </a:r>
            <a:r>
              <a:rPr lang="en-IN" sz="1200" b="1"/>
              <a:t> on Pascal VOC 2007</a:t>
            </a:r>
          </a:p>
          <a:p>
            <a:pPr marL="749808" lvl="1" indent="-457200">
              <a:buFont typeface="+mj-lt"/>
              <a:buAutoNum type="arabicPeriod"/>
            </a:pPr>
            <a:r>
              <a:rPr lang="en-IN" sz="1200"/>
              <a:t>RCNN: 66%</a:t>
            </a:r>
          </a:p>
          <a:p>
            <a:pPr marL="749808" lvl="1" indent="-457200">
              <a:buFont typeface="+mj-lt"/>
              <a:buAutoNum type="arabicPeriod"/>
            </a:pPr>
            <a:r>
              <a:rPr lang="en-IN" sz="1200"/>
              <a:t>Fast RCNN: 66.9%</a:t>
            </a:r>
          </a:p>
          <a:p>
            <a:pPr marL="749808" lvl="1" indent="-457200">
              <a:buFont typeface="+mj-lt"/>
              <a:buAutoNum type="arabicPeriod"/>
            </a:pPr>
            <a:r>
              <a:rPr lang="en-IN" sz="1200"/>
              <a:t>Faster RCNN: 66.9%</a:t>
            </a:r>
          </a:p>
          <a:p>
            <a:pPr marL="457200" indent="-457200">
              <a:buFont typeface="+mj-lt"/>
              <a:buAutoNum type="arabicPeriod"/>
            </a:pPr>
            <a:r>
              <a:rPr lang="en-IN" sz="1200" b="1"/>
              <a:t>Limitations</a:t>
            </a:r>
          </a:p>
          <a:p>
            <a:pPr marL="749808" lvl="1" indent="-457200">
              <a:buFont typeface="+mj-lt"/>
              <a:buAutoNum type="arabicPeriod"/>
            </a:pPr>
            <a:r>
              <a:rPr lang="en-IN" sz="1200"/>
              <a:t>RCNN: 3 stage training, high computation time and memory requirements</a:t>
            </a:r>
          </a:p>
          <a:p>
            <a:pPr marL="749808" lvl="1" indent="-457200">
              <a:buFont typeface="+mj-lt"/>
              <a:buAutoNum type="arabicPeriod"/>
            </a:pPr>
            <a:r>
              <a:rPr lang="en-IN" sz="1200"/>
              <a:t>Fast RCNN: Selective search is slow and hence computation time is still high</a:t>
            </a:r>
          </a:p>
          <a:p>
            <a:pPr marL="749808" lvl="1" indent="-457200">
              <a:buFont typeface="+mj-lt"/>
              <a:buAutoNum type="arabicPeriod"/>
            </a:pPr>
            <a:r>
              <a:rPr lang="en-IN" sz="1200"/>
              <a:t>Faster RCNN: It is still a 2 stage network</a:t>
            </a:r>
          </a:p>
          <a:p>
            <a:pPr marL="457200" indent="-457200">
              <a:buFont typeface="+mj-lt"/>
              <a:buAutoNum type="arabicPeriod"/>
            </a:pPr>
            <a:r>
              <a:rPr lang="en-IN" sz="1200" b="1"/>
              <a:t>Test Time Per Image</a:t>
            </a:r>
          </a:p>
          <a:p>
            <a:pPr marL="749808" lvl="1" indent="-457200">
              <a:buFont typeface="+mj-lt"/>
              <a:buAutoNum type="arabicPeriod"/>
            </a:pPr>
            <a:r>
              <a:rPr lang="en-IN" sz="1200"/>
              <a:t>RCNN: 50 seconds</a:t>
            </a:r>
          </a:p>
          <a:p>
            <a:pPr marL="749808" lvl="1" indent="-457200">
              <a:buFont typeface="+mj-lt"/>
              <a:buAutoNum type="arabicPeriod"/>
            </a:pPr>
            <a:r>
              <a:rPr lang="en-IN" sz="1200"/>
              <a:t>Fast RCNN: 2 seconds</a:t>
            </a:r>
          </a:p>
          <a:p>
            <a:pPr marL="749808" lvl="1" indent="-457200">
              <a:buFont typeface="+mj-lt"/>
              <a:buAutoNum type="arabicPeriod"/>
            </a:pPr>
            <a:r>
              <a:rPr lang="en-IN" sz="1200"/>
              <a:t>Faster RCNN: 0.2 seconds</a:t>
            </a:r>
          </a:p>
          <a:p>
            <a:pPr marL="457200" indent="-457200">
              <a:buFont typeface="+mj-lt"/>
              <a:buAutoNum type="arabicPeriod"/>
            </a:pPr>
            <a:r>
              <a:rPr lang="en-IN" sz="1200" b="1"/>
              <a:t>Speedup from RCNN</a:t>
            </a:r>
          </a:p>
          <a:p>
            <a:pPr marL="749808" lvl="1" indent="-457200">
              <a:buFont typeface="+mj-lt"/>
              <a:buAutoNum type="arabicPeriod"/>
            </a:pPr>
            <a:r>
              <a:rPr lang="en-IN" sz="1200"/>
              <a:t>Fast RCNN: 25x</a:t>
            </a:r>
          </a:p>
          <a:p>
            <a:pPr marL="749808" lvl="1" indent="-457200">
              <a:buFont typeface="+mj-lt"/>
              <a:buAutoNum type="arabicPeriod"/>
            </a:pPr>
            <a:r>
              <a:rPr lang="en-IN" sz="1200"/>
              <a:t>Faster RCNN: 250x</a:t>
            </a:r>
          </a:p>
        </p:txBody>
      </p:sp>
    </p:spTree>
    <p:extLst>
      <p:ext uri="{BB962C8B-B14F-4D97-AF65-F5344CB8AC3E}">
        <p14:creationId xmlns:p14="http://schemas.microsoft.com/office/powerpoint/2010/main" val="978586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7DED-292E-330F-B201-999B77D37AE1}"/>
              </a:ext>
            </a:extLst>
          </p:cNvPr>
          <p:cNvSpPr>
            <a:spLocks noGrp="1"/>
          </p:cNvSpPr>
          <p:nvPr>
            <p:ph type="title"/>
          </p:nvPr>
        </p:nvSpPr>
        <p:spPr>
          <a:xfrm>
            <a:off x="1097280" y="258322"/>
            <a:ext cx="10058400" cy="1450757"/>
          </a:xfrm>
        </p:spPr>
        <p:txBody>
          <a:bodyPr/>
          <a:lstStyle/>
          <a:p>
            <a:r>
              <a:rPr lang="en-IN" err="1"/>
              <a:t>mAP</a:t>
            </a:r>
            <a:r>
              <a:rPr lang="en-IN"/>
              <a:t>: mean Average Precision</a:t>
            </a:r>
          </a:p>
        </p:txBody>
      </p:sp>
      <p:sp>
        <p:nvSpPr>
          <p:cNvPr id="3" name="Content Placeholder 2">
            <a:extLst>
              <a:ext uri="{FF2B5EF4-FFF2-40B4-BE49-F238E27FC236}">
                <a16:creationId xmlns:a16="http://schemas.microsoft.com/office/drawing/2014/main" id="{7584819D-E716-FEDF-4083-D7A1C4342AB4}"/>
              </a:ext>
            </a:extLst>
          </p:cNvPr>
          <p:cNvSpPr>
            <a:spLocks noGrp="1"/>
          </p:cNvSpPr>
          <p:nvPr>
            <p:ph idx="1"/>
          </p:nvPr>
        </p:nvSpPr>
        <p:spPr/>
        <p:txBody>
          <a:bodyPr/>
          <a:lstStyle/>
          <a:p>
            <a:pPr algn="just"/>
            <a:r>
              <a:rPr lang="en-US" i="0">
                <a:solidFill>
                  <a:srgbClr val="3C3C3C"/>
                </a:solidFill>
                <a:effectLst/>
                <a:latin typeface="Roboto" panose="02000000000000000000" pitchFamily="2" charset="0"/>
              </a:rPr>
              <a:t>Mean Average Precision (</a:t>
            </a:r>
            <a:r>
              <a:rPr lang="en-US" i="0" err="1">
                <a:solidFill>
                  <a:srgbClr val="3C3C3C"/>
                </a:solidFill>
                <a:effectLst/>
                <a:latin typeface="Roboto" panose="02000000000000000000" pitchFamily="2" charset="0"/>
              </a:rPr>
              <a:t>mAP</a:t>
            </a:r>
            <a:r>
              <a:rPr lang="en-US" i="0">
                <a:solidFill>
                  <a:srgbClr val="3C3C3C"/>
                </a:solidFill>
                <a:effectLst/>
                <a:latin typeface="Roboto" panose="02000000000000000000" pitchFamily="2" charset="0"/>
              </a:rPr>
              <a:t>) is a performance metric popularly used for </a:t>
            </a:r>
            <a:r>
              <a:rPr lang="en-US">
                <a:solidFill>
                  <a:srgbClr val="3C3C3C"/>
                </a:solidFill>
                <a:latin typeface="Roboto" panose="02000000000000000000" pitchFamily="2" charset="0"/>
              </a:rPr>
              <a:t>object detection </a:t>
            </a:r>
            <a:r>
              <a:rPr lang="en-US" i="0">
                <a:solidFill>
                  <a:srgbClr val="3C3C3C"/>
                </a:solidFill>
                <a:effectLst/>
                <a:latin typeface="Roboto" panose="02000000000000000000" pitchFamily="2" charset="0"/>
              </a:rPr>
              <a:t>models. It is the most popular metric that is used by benchmark challenges for object detection such as PASCAL VOC, COCO, </a:t>
            </a:r>
            <a:r>
              <a:rPr lang="en-US" i="0" err="1">
                <a:solidFill>
                  <a:srgbClr val="3C3C3C"/>
                </a:solidFill>
                <a:effectLst/>
                <a:latin typeface="Roboto" panose="02000000000000000000" pitchFamily="2" charset="0"/>
              </a:rPr>
              <a:t>ImageNET</a:t>
            </a:r>
            <a:r>
              <a:rPr lang="en-US" i="0">
                <a:solidFill>
                  <a:srgbClr val="3C3C3C"/>
                </a:solidFill>
                <a:effectLst/>
                <a:latin typeface="Roboto" panose="02000000000000000000" pitchFamily="2" charset="0"/>
              </a:rPr>
              <a:t> challenge, Google Open Image Challenge, etc. </a:t>
            </a:r>
          </a:p>
          <a:p>
            <a:pPr algn="just"/>
            <a:r>
              <a:rPr lang="en-US">
                <a:solidFill>
                  <a:srgbClr val="3C3C3C"/>
                </a:solidFill>
                <a:latin typeface="Roboto" panose="02000000000000000000" pitchFamily="2" charset="0"/>
              </a:rPr>
              <a:t>Is it just average of precisions ? Its not that simple.</a:t>
            </a:r>
            <a:endParaRPr lang="en-IN"/>
          </a:p>
        </p:txBody>
      </p:sp>
      <p:pic>
        <p:nvPicPr>
          <p:cNvPr id="1026" name="Picture 2" descr="Jackie Chan WTF Meme Generator - Imgflip">
            <a:extLst>
              <a:ext uri="{FF2B5EF4-FFF2-40B4-BE49-F238E27FC236}">
                <a16:creationId xmlns:a16="http://schemas.microsoft.com/office/drawing/2014/main" id="{18FFFBC1-9795-7BED-05F9-43110E27B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907" y="4116987"/>
            <a:ext cx="3006562" cy="2254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106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0B1D-82F8-5C6E-D1A4-3CFE74A695BA}"/>
              </a:ext>
            </a:extLst>
          </p:cNvPr>
          <p:cNvSpPr>
            <a:spLocks noGrp="1"/>
          </p:cNvSpPr>
          <p:nvPr>
            <p:ph type="title"/>
          </p:nvPr>
        </p:nvSpPr>
        <p:spPr/>
        <p:txBody>
          <a:bodyPr/>
          <a:lstStyle/>
          <a:p>
            <a:r>
              <a:rPr lang="en-IN" err="1"/>
              <a:t>mAP</a:t>
            </a:r>
            <a:r>
              <a:rPr lang="en-IN"/>
              <a:t>: mean Average Precision</a:t>
            </a:r>
          </a:p>
        </p:txBody>
      </p:sp>
      <p:sp>
        <p:nvSpPr>
          <p:cNvPr id="3" name="Content Placeholder 2">
            <a:extLst>
              <a:ext uri="{FF2B5EF4-FFF2-40B4-BE49-F238E27FC236}">
                <a16:creationId xmlns:a16="http://schemas.microsoft.com/office/drawing/2014/main" id="{070F094E-964E-08AD-E798-7C8D363E974C}"/>
              </a:ext>
            </a:extLst>
          </p:cNvPr>
          <p:cNvSpPr>
            <a:spLocks noGrp="1"/>
          </p:cNvSpPr>
          <p:nvPr>
            <p:ph idx="1"/>
          </p:nvPr>
        </p:nvSpPr>
        <p:spPr/>
        <p:txBody>
          <a:bodyPr/>
          <a:lstStyle/>
          <a:p>
            <a:r>
              <a:rPr lang="en-IN"/>
              <a:t>Remember </a:t>
            </a:r>
            <a:r>
              <a:rPr lang="en-IN" err="1"/>
              <a:t>IoU</a:t>
            </a:r>
            <a:r>
              <a:rPr lang="en-IN"/>
              <a:t> ?</a:t>
            </a:r>
          </a:p>
          <a:p>
            <a:endParaRPr lang="en-IN"/>
          </a:p>
        </p:txBody>
      </p:sp>
      <p:pic>
        <p:nvPicPr>
          <p:cNvPr id="2050" name="Picture 2" descr="mean average precision map birds prediction types according to iou meaning object detection evaluation metric">
            <a:extLst>
              <a:ext uri="{FF2B5EF4-FFF2-40B4-BE49-F238E27FC236}">
                <a16:creationId xmlns:a16="http://schemas.microsoft.com/office/drawing/2014/main" id="{66BB23C8-CDE1-EF35-EBEA-D765CBC61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295" y="2775495"/>
            <a:ext cx="7528874" cy="284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086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0B1D-82F8-5C6E-D1A4-3CFE74A695BA}"/>
              </a:ext>
            </a:extLst>
          </p:cNvPr>
          <p:cNvSpPr>
            <a:spLocks noGrp="1"/>
          </p:cNvSpPr>
          <p:nvPr>
            <p:ph type="title"/>
          </p:nvPr>
        </p:nvSpPr>
        <p:spPr/>
        <p:txBody>
          <a:bodyPr/>
          <a:lstStyle/>
          <a:p>
            <a:r>
              <a:rPr lang="en-IN" err="1"/>
              <a:t>mAP</a:t>
            </a:r>
            <a:r>
              <a:rPr lang="en-IN"/>
              <a:t>: mean Average Precision</a:t>
            </a:r>
          </a:p>
        </p:txBody>
      </p:sp>
      <p:sp>
        <p:nvSpPr>
          <p:cNvPr id="3" name="Content Placeholder 2">
            <a:extLst>
              <a:ext uri="{FF2B5EF4-FFF2-40B4-BE49-F238E27FC236}">
                <a16:creationId xmlns:a16="http://schemas.microsoft.com/office/drawing/2014/main" id="{070F094E-964E-08AD-E798-7C8D363E974C}"/>
              </a:ext>
            </a:extLst>
          </p:cNvPr>
          <p:cNvSpPr>
            <a:spLocks noGrp="1"/>
          </p:cNvSpPr>
          <p:nvPr>
            <p:ph idx="1"/>
          </p:nvPr>
        </p:nvSpPr>
        <p:spPr/>
        <p:txBody>
          <a:bodyPr/>
          <a:lstStyle/>
          <a:p>
            <a:r>
              <a:rPr lang="en-IN"/>
              <a:t>Remember Precision ?</a:t>
            </a:r>
          </a:p>
          <a:p>
            <a:pPr algn="l"/>
            <a:r>
              <a:rPr lang="en-US" b="1" i="0">
                <a:solidFill>
                  <a:srgbClr val="3C3C3C"/>
                </a:solidFill>
                <a:effectLst/>
                <a:latin typeface="Roboto" panose="02000000000000000000" pitchFamily="2" charset="0"/>
              </a:rPr>
              <a:t>Precision</a:t>
            </a:r>
            <a:r>
              <a:rPr lang="en-US" b="0" i="0">
                <a:solidFill>
                  <a:srgbClr val="3C3C3C"/>
                </a:solidFill>
                <a:effectLst/>
                <a:latin typeface="Roboto" panose="02000000000000000000" pitchFamily="2" charset="0"/>
              </a:rPr>
              <a:t> measures the proportion of predicted positives that are actually correct. If you are wondering how to calculate precision, it is simply the </a:t>
            </a:r>
            <a:r>
              <a:rPr lang="en-US" b="1" i="0">
                <a:solidFill>
                  <a:srgbClr val="3C3C3C"/>
                </a:solidFill>
                <a:effectLst/>
                <a:latin typeface="Roboto" panose="02000000000000000000" pitchFamily="2" charset="0"/>
              </a:rPr>
              <a:t>True Positives</a:t>
            </a:r>
            <a:r>
              <a:rPr lang="en-US" b="0" i="0">
                <a:solidFill>
                  <a:srgbClr val="3C3C3C"/>
                </a:solidFill>
                <a:effectLst/>
                <a:latin typeface="Roboto" panose="02000000000000000000" pitchFamily="2" charset="0"/>
              </a:rPr>
              <a:t> out of </a:t>
            </a:r>
            <a:r>
              <a:rPr lang="en-US" b="1" i="0">
                <a:solidFill>
                  <a:srgbClr val="3C3C3C"/>
                </a:solidFill>
                <a:effectLst/>
                <a:latin typeface="Roboto" panose="02000000000000000000" pitchFamily="2" charset="0"/>
              </a:rPr>
              <a:t>total detections</a:t>
            </a:r>
            <a:r>
              <a:rPr lang="en-US" b="0" i="0">
                <a:solidFill>
                  <a:srgbClr val="3C3C3C"/>
                </a:solidFill>
                <a:effectLst/>
                <a:latin typeface="Roboto" panose="02000000000000000000" pitchFamily="2" charset="0"/>
              </a:rPr>
              <a:t>. Mathematically, it’s defined as follows.</a:t>
            </a:r>
          </a:p>
          <a:p>
            <a:pPr algn="l"/>
            <a:r>
              <a:rPr lang="en-US" b="0" i="0">
                <a:solidFill>
                  <a:srgbClr val="3C3C3C"/>
                </a:solidFill>
                <a:effectLst/>
                <a:latin typeface="Roboto" panose="02000000000000000000" pitchFamily="2" charset="0"/>
              </a:rPr>
              <a:t>P  =  TP/(TP + FP) </a:t>
            </a:r>
          </a:p>
          <a:p>
            <a:pPr algn="l"/>
            <a:r>
              <a:rPr lang="en-US" b="0" i="0">
                <a:solidFill>
                  <a:srgbClr val="3C3C3C"/>
                </a:solidFill>
                <a:effectLst/>
                <a:latin typeface="Roboto" panose="02000000000000000000" pitchFamily="2" charset="0"/>
              </a:rPr>
              <a:t>     =  TP / Total True Predicted</a:t>
            </a:r>
          </a:p>
          <a:p>
            <a:pPr algn="l"/>
            <a:r>
              <a:rPr lang="en-US" b="0" i="0">
                <a:solidFill>
                  <a:srgbClr val="3C3C3C"/>
                </a:solidFill>
                <a:effectLst/>
                <a:latin typeface="Roboto" panose="02000000000000000000" pitchFamily="2" charset="0"/>
              </a:rPr>
              <a:t>The value ranges from 0 to 1.</a:t>
            </a:r>
          </a:p>
          <a:p>
            <a:endParaRPr lang="en-IN"/>
          </a:p>
          <a:p>
            <a:endParaRPr lang="en-IN"/>
          </a:p>
        </p:txBody>
      </p:sp>
    </p:spTree>
    <p:extLst>
      <p:ext uri="{BB962C8B-B14F-4D97-AF65-F5344CB8AC3E}">
        <p14:creationId xmlns:p14="http://schemas.microsoft.com/office/powerpoint/2010/main" val="1886674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990E-E4C4-CB50-0EE7-17F339A961A8}"/>
              </a:ext>
            </a:extLst>
          </p:cNvPr>
          <p:cNvSpPr>
            <a:spLocks noGrp="1"/>
          </p:cNvSpPr>
          <p:nvPr>
            <p:ph type="title"/>
          </p:nvPr>
        </p:nvSpPr>
        <p:spPr/>
        <p:txBody>
          <a:bodyPr/>
          <a:lstStyle/>
          <a:p>
            <a:r>
              <a:rPr lang="en-IN" err="1"/>
              <a:t>mAP</a:t>
            </a:r>
            <a:r>
              <a:rPr lang="en-IN"/>
              <a:t>: mean Average Precision</a:t>
            </a:r>
          </a:p>
        </p:txBody>
      </p:sp>
      <p:sp>
        <p:nvSpPr>
          <p:cNvPr id="3" name="Content Placeholder 2">
            <a:extLst>
              <a:ext uri="{FF2B5EF4-FFF2-40B4-BE49-F238E27FC236}">
                <a16:creationId xmlns:a16="http://schemas.microsoft.com/office/drawing/2014/main" id="{6F2F82D8-6181-A0E8-D465-71C571FF73D7}"/>
              </a:ext>
            </a:extLst>
          </p:cNvPr>
          <p:cNvSpPr>
            <a:spLocks noGrp="1"/>
          </p:cNvSpPr>
          <p:nvPr>
            <p:ph idx="1"/>
          </p:nvPr>
        </p:nvSpPr>
        <p:spPr/>
        <p:txBody>
          <a:bodyPr/>
          <a:lstStyle/>
          <a:p>
            <a:pPr algn="l"/>
            <a:r>
              <a:rPr lang="en-US" i="0">
                <a:solidFill>
                  <a:srgbClr val="3C3C3C"/>
                </a:solidFill>
                <a:effectLst/>
                <a:latin typeface="Roboto" panose="02000000000000000000" pitchFamily="2" charset="0"/>
              </a:rPr>
              <a:t>Remember Recall ?</a:t>
            </a:r>
          </a:p>
          <a:p>
            <a:pPr algn="l"/>
            <a:r>
              <a:rPr lang="en-US" b="1" i="0">
                <a:solidFill>
                  <a:srgbClr val="3C3C3C"/>
                </a:solidFill>
                <a:effectLst/>
                <a:latin typeface="Roboto" panose="02000000000000000000" pitchFamily="2" charset="0"/>
              </a:rPr>
              <a:t>Recall </a:t>
            </a:r>
            <a:r>
              <a:rPr lang="en-US" b="0" i="0">
                <a:solidFill>
                  <a:srgbClr val="3C3C3C"/>
                </a:solidFill>
                <a:effectLst/>
                <a:latin typeface="Roboto" panose="02000000000000000000" pitchFamily="2" charset="0"/>
              </a:rPr>
              <a:t>measures the proportion of actual positives that were predicted correctly. It is the True Positives out of all </a:t>
            </a:r>
            <a:r>
              <a:rPr lang="en-US" b="1" i="0">
                <a:solidFill>
                  <a:srgbClr val="3C3C3C"/>
                </a:solidFill>
                <a:effectLst/>
                <a:latin typeface="Roboto" panose="02000000000000000000" pitchFamily="2" charset="0"/>
              </a:rPr>
              <a:t>Ground Truths</a:t>
            </a:r>
            <a:r>
              <a:rPr lang="en-US" b="0" i="0">
                <a:solidFill>
                  <a:srgbClr val="3C3C3C"/>
                </a:solidFill>
                <a:effectLst/>
                <a:latin typeface="Roboto" panose="02000000000000000000" pitchFamily="2" charset="0"/>
              </a:rPr>
              <a:t>. Mathematically, it is defined as follows.</a:t>
            </a:r>
          </a:p>
          <a:p>
            <a:pPr algn="l"/>
            <a:r>
              <a:rPr lang="en-US" b="0" i="0">
                <a:solidFill>
                  <a:srgbClr val="3C3C3C"/>
                </a:solidFill>
                <a:effectLst/>
                <a:latin typeface="Roboto" panose="02000000000000000000" pitchFamily="2" charset="0"/>
              </a:rPr>
              <a:t>R = TP / (TP + FN) </a:t>
            </a:r>
          </a:p>
          <a:p>
            <a:pPr algn="l"/>
            <a:r>
              <a:rPr lang="en-US" b="0" i="0">
                <a:solidFill>
                  <a:srgbClr val="3C3C3C"/>
                </a:solidFill>
                <a:effectLst/>
                <a:latin typeface="Roboto" panose="02000000000000000000" pitchFamily="2" charset="0"/>
              </a:rPr>
              <a:t>    = TP / Total Ground Truths</a:t>
            </a:r>
          </a:p>
          <a:p>
            <a:pPr algn="l"/>
            <a:r>
              <a:rPr lang="en-US" b="0" i="0">
                <a:solidFill>
                  <a:srgbClr val="3C3C3C"/>
                </a:solidFill>
                <a:effectLst/>
                <a:latin typeface="Roboto" panose="02000000000000000000" pitchFamily="2" charset="0"/>
              </a:rPr>
              <a:t>Similar to Precision, the value of </a:t>
            </a:r>
            <a:r>
              <a:rPr lang="en-US" b="1" i="0">
                <a:solidFill>
                  <a:srgbClr val="3C3C3C"/>
                </a:solidFill>
                <a:effectLst/>
                <a:latin typeface="Roboto" panose="02000000000000000000" pitchFamily="2" charset="0"/>
              </a:rPr>
              <a:t>Recall </a:t>
            </a:r>
            <a:r>
              <a:rPr lang="en-US" b="0" i="0">
                <a:solidFill>
                  <a:srgbClr val="3C3C3C"/>
                </a:solidFill>
                <a:effectLst/>
                <a:latin typeface="Roboto" panose="02000000000000000000" pitchFamily="2" charset="0"/>
              </a:rPr>
              <a:t>also ranges from 0 to 1. </a:t>
            </a:r>
          </a:p>
          <a:p>
            <a:endParaRPr lang="en-IN"/>
          </a:p>
        </p:txBody>
      </p:sp>
    </p:spTree>
    <p:extLst>
      <p:ext uri="{BB962C8B-B14F-4D97-AF65-F5344CB8AC3E}">
        <p14:creationId xmlns:p14="http://schemas.microsoft.com/office/powerpoint/2010/main" val="579876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D2F7-57B1-7778-D2E1-521248FF7429}"/>
              </a:ext>
            </a:extLst>
          </p:cNvPr>
          <p:cNvSpPr>
            <a:spLocks noGrp="1"/>
          </p:cNvSpPr>
          <p:nvPr>
            <p:ph type="title"/>
          </p:nvPr>
        </p:nvSpPr>
        <p:spPr/>
        <p:txBody>
          <a:bodyPr/>
          <a:lstStyle/>
          <a:p>
            <a:r>
              <a:rPr lang="en-IN" err="1"/>
              <a:t>mAP</a:t>
            </a:r>
            <a:r>
              <a:rPr lang="en-IN"/>
              <a:t>: mean Average Precision</a:t>
            </a:r>
          </a:p>
        </p:txBody>
      </p:sp>
      <p:pic>
        <p:nvPicPr>
          <p:cNvPr id="3074" name="Picture 2" descr="Petition to make the powerpuff girls (idk if this has been done before) :  r/bingingwithbabish">
            <a:extLst>
              <a:ext uri="{FF2B5EF4-FFF2-40B4-BE49-F238E27FC236}">
                <a16:creationId xmlns:a16="http://schemas.microsoft.com/office/drawing/2014/main" id="{3B8DCFA7-933F-389F-950C-0018E38027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3240" y="2136775"/>
            <a:ext cx="6685845" cy="37607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DE3E1F-DC50-B1EE-FBA8-3B25B940A9C7}"/>
              </a:ext>
            </a:extLst>
          </p:cNvPr>
          <p:cNvSpPr txBox="1"/>
          <p:nvPr/>
        </p:nvSpPr>
        <p:spPr>
          <a:xfrm>
            <a:off x="4336330" y="2290714"/>
            <a:ext cx="1121790" cy="830997"/>
          </a:xfrm>
          <a:prstGeom prst="rect">
            <a:avLst/>
          </a:prstGeom>
          <a:noFill/>
          <a:effectLst>
            <a:outerShdw blurRad="50800" dist="38100" dir="18900000" algn="bl" rotWithShape="0">
              <a:prstClr val="black">
                <a:alpha val="40000"/>
              </a:prstClr>
            </a:outerShdw>
          </a:effectLst>
        </p:spPr>
        <p:txBody>
          <a:bodyPr wrap="square" rtlCol="0">
            <a:spAutoFit/>
          </a:bodyPr>
          <a:lstStyle/>
          <a:p>
            <a:r>
              <a:rPr lang="en-IN" sz="4800" b="1" err="1">
                <a:solidFill>
                  <a:schemeClr val="bg1"/>
                </a:solidFill>
              </a:rPr>
              <a:t>IoU</a:t>
            </a:r>
            <a:endParaRPr lang="en-IN" sz="4800" b="1">
              <a:solidFill>
                <a:schemeClr val="bg1"/>
              </a:solidFill>
            </a:endParaRPr>
          </a:p>
        </p:txBody>
      </p:sp>
      <p:sp>
        <p:nvSpPr>
          <p:cNvPr id="5" name="TextBox 4">
            <a:extLst>
              <a:ext uri="{FF2B5EF4-FFF2-40B4-BE49-F238E27FC236}">
                <a16:creationId xmlns:a16="http://schemas.microsoft.com/office/drawing/2014/main" id="{5A3DA8ED-A0B9-1831-720B-C04D4D61369A}"/>
              </a:ext>
            </a:extLst>
          </p:cNvPr>
          <p:cNvSpPr txBox="1"/>
          <p:nvPr/>
        </p:nvSpPr>
        <p:spPr>
          <a:xfrm>
            <a:off x="6553199" y="3013501"/>
            <a:ext cx="2543667" cy="830997"/>
          </a:xfrm>
          <a:prstGeom prst="rect">
            <a:avLst/>
          </a:prstGeom>
          <a:noFill/>
          <a:effectLst>
            <a:outerShdw blurRad="50800" dist="38100" dir="18900000" algn="bl" rotWithShape="0">
              <a:prstClr val="black">
                <a:alpha val="40000"/>
              </a:prstClr>
            </a:outerShdw>
          </a:effectLst>
        </p:spPr>
        <p:txBody>
          <a:bodyPr wrap="square" rtlCol="0">
            <a:spAutoFit/>
          </a:bodyPr>
          <a:lstStyle/>
          <a:p>
            <a:r>
              <a:rPr lang="en-IN" sz="4800" b="1">
                <a:solidFill>
                  <a:schemeClr val="bg1"/>
                </a:solidFill>
              </a:rPr>
              <a:t>Precision</a:t>
            </a:r>
          </a:p>
        </p:txBody>
      </p:sp>
      <p:sp>
        <p:nvSpPr>
          <p:cNvPr id="6" name="TextBox 5">
            <a:extLst>
              <a:ext uri="{FF2B5EF4-FFF2-40B4-BE49-F238E27FC236}">
                <a16:creationId xmlns:a16="http://schemas.microsoft.com/office/drawing/2014/main" id="{BD993428-5255-00D7-1E68-737961F0F9CD}"/>
              </a:ext>
            </a:extLst>
          </p:cNvPr>
          <p:cNvSpPr txBox="1"/>
          <p:nvPr/>
        </p:nvSpPr>
        <p:spPr>
          <a:xfrm>
            <a:off x="2914453" y="4834445"/>
            <a:ext cx="2543667" cy="830997"/>
          </a:xfrm>
          <a:prstGeom prst="rect">
            <a:avLst/>
          </a:prstGeom>
          <a:noFill/>
          <a:effectLst>
            <a:outerShdw blurRad="50800" dist="38100" dir="18900000" algn="bl" rotWithShape="0">
              <a:prstClr val="black">
                <a:alpha val="40000"/>
              </a:prstClr>
            </a:outerShdw>
          </a:effectLst>
        </p:spPr>
        <p:txBody>
          <a:bodyPr wrap="square" rtlCol="0">
            <a:spAutoFit/>
          </a:bodyPr>
          <a:lstStyle/>
          <a:p>
            <a:r>
              <a:rPr lang="en-IN" sz="4800" b="1">
                <a:solidFill>
                  <a:schemeClr val="bg1"/>
                </a:solidFill>
              </a:rPr>
              <a:t>Recall</a:t>
            </a:r>
          </a:p>
        </p:txBody>
      </p:sp>
      <p:sp>
        <p:nvSpPr>
          <p:cNvPr id="7" name="TextBox 6">
            <a:extLst>
              <a:ext uri="{FF2B5EF4-FFF2-40B4-BE49-F238E27FC236}">
                <a16:creationId xmlns:a16="http://schemas.microsoft.com/office/drawing/2014/main" id="{5D811FD2-67DB-A7F7-CC97-68FD0F74EF22}"/>
              </a:ext>
            </a:extLst>
          </p:cNvPr>
          <p:cNvSpPr txBox="1"/>
          <p:nvPr/>
        </p:nvSpPr>
        <p:spPr>
          <a:xfrm>
            <a:off x="6451075" y="4574124"/>
            <a:ext cx="2543667" cy="1323439"/>
          </a:xfrm>
          <a:prstGeom prst="rect">
            <a:avLst/>
          </a:prstGeom>
          <a:noFill/>
          <a:effectLst>
            <a:outerShdw blurRad="50800" dist="38100" dir="18900000" algn="bl" rotWithShape="0">
              <a:prstClr val="black">
                <a:alpha val="40000"/>
              </a:prstClr>
            </a:outerShdw>
          </a:effectLst>
        </p:spPr>
        <p:txBody>
          <a:bodyPr wrap="square" rtlCol="0">
            <a:spAutoFit/>
          </a:bodyPr>
          <a:lstStyle/>
          <a:p>
            <a:r>
              <a:rPr lang="en-IN" sz="8000" b="1" err="1">
                <a:solidFill>
                  <a:schemeClr val="bg1"/>
                </a:solidFill>
              </a:rPr>
              <a:t>mAP</a:t>
            </a:r>
            <a:endParaRPr lang="en-IN" sz="8000" b="1">
              <a:solidFill>
                <a:schemeClr val="bg1"/>
              </a:solidFill>
            </a:endParaRPr>
          </a:p>
        </p:txBody>
      </p:sp>
    </p:spTree>
    <p:extLst>
      <p:ext uri="{BB962C8B-B14F-4D97-AF65-F5344CB8AC3E}">
        <p14:creationId xmlns:p14="http://schemas.microsoft.com/office/powerpoint/2010/main" val="195741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FC379-6BC9-F2A2-36BA-D754B5ED4CC3}"/>
              </a:ext>
            </a:extLst>
          </p:cNvPr>
          <p:cNvSpPr>
            <a:spLocks noGrp="1"/>
          </p:cNvSpPr>
          <p:nvPr>
            <p:ph type="title"/>
          </p:nvPr>
        </p:nvSpPr>
        <p:spPr/>
        <p:txBody>
          <a:bodyPr>
            <a:normAutofit/>
          </a:bodyPr>
          <a:lstStyle/>
          <a:p>
            <a:r>
              <a:rPr lang="en-IN" sz="3600"/>
              <a:t>How do you localize an object in an image ?</a:t>
            </a:r>
          </a:p>
        </p:txBody>
      </p:sp>
      <p:sp>
        <p:nvSpPr>
          <p:cNvPr id="3" name="Content Placeholder 2">
            <a:extLst>
              <a:ext uri="{FF2B5EF4-FFF2-40B4-BE49-F238E27FC236}">
                <a16:creationId xmlns:a16="http://schemas.microsoft.com/office/drawing/2014/main" id="{519848BD-2A06-0209-361F-167D651C4055}"/>
              </a:ext>
            </a:extLst>
          </p:cNvPr>
          <p:cNvSpPr>
            <a:spLocks noGrp="1"/>
          </p:cNvSpPr>
          <p:nvPr>
            <p:ph idx="1"/>
          </p:nvPr>
        </p:nvSpPr>
        <p:spPr/>
        <p:txBody>
          <a:bodyPr/>
          <a:lstStyle/>
          <a:p>
            <a:pPr>
              <a:buFont typeface="Arial" panose="020B0604020202020204" pitchFamily="34" charset="0"/>
              <a:buChar char="•"/>
            </a:pPr>
            <a:r>
              <a:rPr lang="en-IN"/>
              <a:t> </a:t>
            </a:r>
            <a:r>
              <a:rPr lang="en-IN" err="1"/>
              <a:t>Ermm</a:t>
            </a:r>
            <a:r>
              <a:rPr lang="en-IN"/>
              <a:t>….. Maybe we can plot a rectangle that bounds an object of interest ? And hence, </a:t>
            </a:r>
            <a:r>
              <a:rPr lang="en-IN" b="1"/>
              <a:t>Bounding Box</a:t>
            </a:r>
          </a:p>
          <a:p>
            <a:pPr>
              <a:buFont typeface="Arial" panose="020B0604020202020204" pitchFamily="34" charset="0"/>
              <a:buChar char="•"/>
            </a:pPr>
            <a:r>
              <a:rPr lang="en-IN" b="1"/>
              <a:t> </a:t>
            </a:r>
            <a:r>
              <a:rPr lang="en-IN"/>
              <a:t>We know how to predict a class of an image, but how do we go about predicting a bounding box ?</a:t>
            </a:r>
          </a:p>
          <a:p>
            <a:pPr>
              <a:buFont typeface="Arial" panose="020B0604020202020204" pitchFamily="34" charset="0"/>
              <a:buChar char="•"/>
            </a:pPr>
            <a:r>
              <a:rPr lang="en-IN"/>
              <a:t> How do we create a rectangle/bounding box in computer vision using tools like </a:t>
            </a:r>
            <a:r>
              <a:rPr lang="en-IN" err="1"/>
              <a:t>opencv</a:t>
            </a:r>
            <a:r>
              <a:rPr lang="en-IN"/>
              <a:t> at all ? </a:t>
            </a:r>
            <a:endParaRPr lang="en-IN" b="1"/>
          </a:p>
        </p:txBody>
      </p:sp>
      <p:pic>
        <p:nvPicPr>
          <p:cNvPr id="3074" name="Picture 2" descr="Object Detection Using OpenCV YOLO | Great Learning">
            <a:extLst>
              <a:ext uri="{FF2B5EF4-FFF2-40B4-BE49-F238E27FC236}">
                <a16:creationId xmlns:a16="http://schemas.microsoft.com/office/drawing/2014/main" id="{89029EC4-43BD-03FA-97AF-3B78BCF6E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236" y="4426459"/>
            <a:ext cx="3231528" cy="18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392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990E-E4C4-CB50-0EE7-17F339A961A8}"/>
              </a:ext>
            </a:extLst>
          </p:cNvPr>
          <p:cNvSpPr>
            <a:spLocks noGrp="1"/>
          </p:cNvSpPr>
          <p:nvPr>
            <p:ph type="title"/>
          </p:nvPr>
        </p:nvSpPr>
        <p:spPr/>
        <p:txBody>
          <a:bodyPr/>
          <a:lstStyle/>
          <a:p>
            <a:r>
              <a:rPr lang="en-IN" err="1"/>
              <a:t>mAP</a:t>
            </a:r>
            <a:r>
              <a:rPr lang="en-IN"/>
              <a:t>: mean Average Precision</a:t>
            </a:r>
          </a:p>
        </p:txBody>
      </p:sp>
      <p:sp>
        <p:nvSpPr>
          <p:cNvPr id="3" name="Content Placeholder 2">
            <a:extLst>
              <a:ext uri="{FF2B5EF4-FFF2-40B4-BE49-F238E27FC236}">
                <a16:creationId xmlns:a16="http://schemas.microsoft.com/office/drawing/2014/main" id="{6F2F82D8-6181-A0E8-D465-71C571FF73D7}"/>
              </a:ext>
            </a:extLst>
          </p:cNvPr>
          <p:cNvSpPr>
            <a:spLocks noGrp="1"/>
          </p:cNvSpPr>
          <p:nvPr>
            <p:ph idx="1"/>
          </p:nvPr>
        </p:nvSpPr>
        <p:spPr/>
        <p:txBody>
          <a:bodyPr/>
          <a:lstStyle/>
          <a:p>
            <a:r>
              <a:rPr lang="en-US" b="1" i="0">
                <a:solidFill>
                  <a:srgbClr val="3C3C3C"/>
                </a:solidFill>
                <a:effectLst/>
                <a:latin typeface="Roboto" panose="02000000000000000000" pitchFamily="2" charset="0"/>
              </a:rPr>
              <a:t>Average Precision (AP)</a:t>
            </a:r>
            <a:r>
              <a:rPr lang="en-US" b="0" i="0">
                <a:solidFill>
                  <a:srgbClr val="3C3C3C"/>
                </a:solidFill>
                <a:effectLst/>
                <a:latin typeface="Roboto" panose="02000000000000000000" pitchFamily="2" charset="0"/>
              </a:rPr>
              <a:t> is </a:t>
            </a:r>
            <a:r>
              <a:rPr lang="en-US" b="1" i="0">
                <a:solidFill>
                  <a:srgbClr val="3C3C3C"/>
                </a:solidFill>
                <a:effectLst/>
                <a:latin typeface="Roboto" panose="02000000000000000000" pitchFamily="2" charset="0"/>
              </a:rPr>
              <a:t>actually</a:t>
            </a:r>
            <a:r>
              <a:rPr lang="en-US" b="0" i="0">
                <a:solidFill>
                  <a:srgbClr val="3C3C3C"/>
                </a:solidFill>
                <a:effectLst/>
                <a:latin typeface="Roboto" panose="02000000000000000000" pitchFamily="2" charset="0"/>
              </a:rPr>
              <a:t> </a:t>
            </a:r>
            <a:r>
              <a:rPr lang="en-US" b="1" i="0">
                <a:solidFill>
                  <a:srgbClr val="3C3C3C"/>
                </a:solidFill>
                <a:effectLst/>
                <a:latin typeface="Roboto" panose="02000000000000000000" pitchFamily="2" charset="0"/>
              </a:rPr>
              <a:t>not </a:t>
            </a:r>
            <a:r>
              <a:rPr lang="en-US" b="0" i="0">
                <a:solidFill>
                  <a:srgbClr val="3C3C3C"/>
                </a:solidFill>
                <a:effectLst/>
                <a:latin typeface="Roboto" panose="02000000000000000000" pitchFamily="2" charset="0"/>
              </a:rPr>
              <a:t>the average of </a:t>
            </a:r>
            <a:r>
              <a:rPr lang="en-US" b="1" i="0">
                <a:solidFill>
                  <a:srgbClr val="3C3C3C"/>
                </a:solidFill>
                <a:effectLst/>
                <a:latin typeface="Roboto" panose="02000000000000000000" pitchFamily="2" charset="0"/>
              </a:rPr>
              <a:t>Precision (P)</a:t>
            </a:r>
            <a:r>
              <a:rPr lang="en-US" b="0" i="0">
                <a:solidFill>
                  <a:srgbClr val="3C3C3C"/>
                </a:solidFill>
                <a:effectLst/>
                <a:latin typeface="Roboto" panose="02000000000000000000" pitchFamily="2" charset="0"/>
              </a:rPr>
              <a:t>. The term AP has evolved with time. For simplicity, we can say that </a:t>
            </a:r>
            <a:r>
              <a:rPr lang="en-US" b="1" i="0">
                <a:solidFill>
                  <a:srgbClr val="3C3C3C"/>
                </a:solidFill>
                <a:effectLst/>
                <a:latin typeface="Roboto" panose="02000000000000000000" pitchFamily="2" charset="0"/>
              </a:rPr>
              <a:t>it is the area under the precision-recall curve</a:t>
            </a:r>
            <a:r>
              <a:rPr lang="en-US" b="0" i="0">
                <a:solidFill>
                  <a:srgbClr val="3C3C3C"/>
                </a:solidFill>
                <a:effectLst/>
                <a:latin typeface="Roboto" panose="02000000000000000000" pitchFamily="2" charset="0"/>
              </a:rPr>
              <a:t>.</a:t>
            </a:r>
            <a:endParaRPr lang="en-IN"/>
          </a:p>
        </p:txBody>
      </p:sp>
      <p:pic>
        <p:nvPicPr>
          <p:cNvPr id="4098" name="Picture 2" descr="mean average precision map ground truths truck person dog teddy object detection evaluation metric">
            <a:extLst>
              <a:ext uri="{FF2B5EF4-FFF2-40B4-BE49-F238E27FC236}">
                <a16:creationId xmlns:a16="http://schemas.microsoft.com/office/drawing/2014/main" id="{4AE53DA7-2B85-02A3-ABFA-0D8119E6A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066" y="3109962"/>
            <a:ext cx="4550004" cy="30392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ean average precision map calculation predictions object detection evaluation metric">
            <a:extLst>
              <a:ext uri="{FF2B5EF4-FFF2-40B4-BE49-F238E27FC236}">
                <a16:creationId xmlns:a16="http://schemas.microsoft.com/office/drawing/2014/main" id="{E8C703C7-383A-1CB4-EF07-1841F1022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928" y="3109960"/>
            <a:ext cx="4550005" cy="303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678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990E-E4C4-CB50-0EE7-17F339A961A8}"/>
              </a:ext>
            </a:extLst>
          </p:cNvPr>
          <p:cNvSpPr>
            <a:spLocks noGrp="1"/>
          </p:cNvSpPr>
          <p:nvPr>
            <p:ph type="title"/>
          </p:nvPr>
        </p:nvSpPr>
        <p:spPr/>
        <p:txBody>
          <a:bodyPr/>
          <a:lstStyle/>
          <a:p>
            <a:r>
              <a:rPr lang="en-IN" err="1"/>
              <a:t>mAP</a:t>
            </a:r>
            <a:r>
              <a:rPr lang="en-IN"/>
              <a:t>: mean Average Precision</a:t>
            </a:r>
          </a:p>
        </p:txBody>
      </p:sp>
      <p:sp>
        <p:nvSpPr>
          <p:cNvPr id="3" name="Content Placeholder 2">
            <a:extLst>
              <a:ext uri="{FF2B5EF4-FFF2-40B4-BE49-F238E27FC236}">
                <a16:creationId xmlns:a16="http://schemas.microsoft.com/office/drawing/2014/main" id="{6F2F82D8-6181-A0E8-D465-71C571FF73D7}"/>
              </a:ext>
            </a:extLst>
          </p:cNvPr>
          <p:cNvSpPr>
            <a:spLocks noGrp="1"/>
          </p:cNvSpPr>
          <p:nvPr>
            <p:ph idx="1"/>
          </p:nvPr>
        </p:nvSpPr>
        <p:spPr/>
        <p:txBody>
          <a:bodyPr/>
          <a:lstStyle/>
          <a:p>
            <a:r>
              <a:rPr lang="en-IN"/>
              <a:t>There are 12 dogs, 2 persons, 1 teddy and 1 truck. The predictions are 7 dogs, 1 person, 3 teddies and 1 truck.</a:t>
            </a:r>
          </a:p>
        </p:txBody>
      </p:sp>
      <p:pic>
        <p:nvPicPr>
          <p:cNvPr id="4098" name="Picture 2" descr="mean average precision map ground truths truck person dog teddy object detection evaluation metric">
            <a:extLst>
              <a:ext uri="{FF2B5EF4-FFF2-40B4-BE49-F238E27FC236}">
                <a16:creationId xmlns:a16="http://schemas.microsoft.com/office/drawing/2014/main" id="{4AE53DA7-2B85-02A3-ABFA-0D8119E6A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066" y="3109962"/>
            <a:ext cx="4550004" cy="30392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ean average precision map calculation predictions object detection evaluation metric">
            <a:extLst>
              <a:ext uri="{FF2B5EF4-FFF2-40B4-BE49-F238E27FC236}">
                <a16:creationId xmlns:a16="http://schemas.microsoft.com/office/drawing/2014/main" id="{E8C703C7-383A-1CB4-EF07-1841F1022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928" y="3109960"/>
            <a:ext cx="4550005" cy="303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17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68DC1-E28D-9772-7202-915E19D01F86}"/>
              </a:ext>
            </a:extLst>
          </p:cNvPr>
          <p:cNvSpPr>
            <a:spLocks noGrp="1"/>
          </p:cNvSpPr>
          <p:nvPr>
            <p:ph type="title"/>
          </p:nvPr>
        </p:nvSpPr>
        <p:spPr/>
        <p:txBody>
          <a:bodyPr/>
          <a:lstStyle/>
          <a:p>
            <a:r>
              <a:rPr lang="en-IN"/>
              <a:t>AP: for class Dog</a:t>
            </a:r>
          </a:p>
        </p:txBody>
      </p:sp>
      <p:pic>
        <p:nvPicPr>
          <p:cNvPr id="2050" name="Picture 2" descr="mean average precision map confidence scores object detection evaluation metric">
            <a:extLst>
              <a:ext uri="{FF2B5EF4-FFF2-40B4-BE49-F238E27FC236}">
                <a16:creationId xmlns:a16="http://schemas.microsoft.com/office/drawing/2014/main" id="{C0B4DD1F-55EC-1D8F-C24D-8B042B5210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9363" y="2574131"/>
            <a:ext cx="97536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256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81D8-E1EB-6394-C1A7-193DCFC7E0C5}"/>
              </a:ext>
            </a:extLst>
          </p:cNvPr>
          <p:cNvSpPr>
            <a:spLocks noGrp="1"/>
          </p:cNvSpPr>
          <p:nvPr>
            <p:ph type="title"/>
          </p:nvPr>
        </p:nvSpPr>
        <p:spPr>
          <a:xfrm>
            <a:off x="1097280" y="258322"/>
            <a:ext cx="10058400" cy="1450757"/>
          </a:xfrm>
        </p:spPr>
        <p:txBody>
          <a:bodyPr/>
          <a:lstStyle/>
          <a:p>
            <a:r>
              <a:rPr lang="en-IN" err="1"/>
              <a:t>mAP</a:t>
            </a:r>
            <a:r>
              <a:rPr lang="en-IN"/>
              <a:t>: mean Average Precision</a:t>
            </a:r>
          </a:p>
        </p:txBody>
      </p:sp>
      <p:sp>
        <p:nvSpPr>
          <p:cNvPr id="3" name="Content Placeholder 2">
            <a:extLst>
              <a:ext uri="{FF2B5EF4-FFF2-40B4-BE49-F238E27FC236}">
                <a16:creationId xmlns:a16="http://schemas.microsoft.com/office/drawing/2014/main" id="{9967C83D-FCCC-6866-5CE3-614732DF54FA}"/>
              </a:ext>
            </a:extLst>
          </p:cNvPr>
          <p:cNvSpPr>
            <a:spLocks noGrp="1"/>
          </p:cNvSpPr>
          <p:nvPr>
            <p:ph idx="1"/>
          </p:nvPr>
        </p:nvSpPr>
        <p:spPr/>
        <p:txBody>
          <a:bodyPr/>
          <a:lstStyle/>
          <a:p>
            <a:r>
              <a:rPr lang="en-IN"/>
              <a:t>** space for lethal math **</a:t>
            </a:r>
          </a:p>
        </p:txBody>
      </p:sp>
    </p:spTree>
    <p:extLst>
      <p:ext uri="{BB962C8B-B14F-4D97-AF65-F5344CB8AC3E}">
        <p14:creationId xmlns:p14="http://schemas.microsoft.com/office/powerpoint/2010/main" val="4072257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086C-A83D-DB40-2451-EC21566720B2}"/>
              </a:ext>
            </a:extLst>
          </p:cNvPr>
          <p:cNvSpPr>
            <a:spLocks noGrp="1"/>
          </p:cNvSpPr>
          <p:nvPr>
            <p:ph type="title"/>
          </p:nvPr>
        </p:nvSpPr>
        <p:spPr/>
        <p:txBody>
          <a:bodyPr/>
          <a:lstStyle/>
          <a:p>
            <a:r>
              <a:rPr lang="en-IN" err="1"/>
              <a:t>mAP</a:t>
            </a:r>
            <a:r>
              <a:rPr lang="en-IN"/>
              <a:t>: PR curve</a:t>
            </a:r>
          </a:p>
        </p:txBody>
      </p:sp>
      <p:pic>
        <p:nvPicPr>
          <p:cNvPr id="5122" name="Picture 2" descr="mean average precision map graph precision recall object detection evaluation metric">
            <a:extLst>
              <a:ext uri="{FF2B5EF4-FFF2-40B4-BE49-F238E27FC236}">
                <a16:creationId xmlns:a16="http://schemas.microsoft.com/office/drawing/2014/main" id="{886DEBF6-0154-85FE-14B7-C98364A827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6099" y="2108200"/>
            <a:ext cx="7420128"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641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086C-A83D-DB40-2451-EC21566720B2}"/>
              </a:ext>
            </a:extLst>
          </p:cNvPr>
          <p:cNvSpPr>
            <a:spLocks noGrp="1"/>
          </p:cNvSpPr>
          <p:nvPr>
            <p:ph type="title"/>
          </p:nvPr>
        </p:nvSpPr>
        <p:spPr/>
        <p:txBody>
          <a:bodyPr/>
          <a:lstStyle/>
          <a:p>
            <a:r>
              <a:rPr lang="en-IN" err="1"/>
              <a:t>mAP</a:t>
            </a:r>
            <a:r>
              <a:rPr lang="en-IN"/>
              <a:t>: PR curve</a:t>
            </a:r>
          </a:p>
        </p:txBody>
      </p:sp>
      <p:pic>
        <p:nvPicPr>
          <p:cNvPr id="1028" name="Picture 4" descr="mean average precision map final precision interpolated graph object detection evaluation metric">
            <a:extLst>
              <a:ext uri="{FF2B5EF4-FFF2-40B4-BE49-F238E27FC236}">
                <a16:creationId xmlns:a16="http://schemas.microsoft.com/office/drawing/2014/main" id="{FF08F2A7-1906-FEAC-4ACC-30630CF736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6099" y="2108200"/>
            <a:ext cx="7420128"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23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B25A-112D-B2FE-69C3-D8D18B248379}"/>
              </a:ext>
            </a:extLst>
          </p:cNvPr>
          <p:cNvSpPr>
            <a:spLocks noGrp="1"/>
          </p:cNvSpPr>
          <p:nvPr>
            <p:ph type="title"/>
          </p:nvPr>
        </p:nvSpPr>
        <p:spPr/>
        <p:txBody>
          <a:bodyPr/>
          <a:lstStyle/>
          <a:p>
            <a:r>
              <a:rPr lang="en-IN" err="1"/>
              <a:t>mAP</a:t>
            </a:r>
            <a:r>
              <a:rPr lang="en-IN"/>
              <a:t>: mean Average Precision</a:t>
            </a:r>
          </a:p>
        </p:txBody>
      </p:sp>
      <p:sp>
        <p:nvSpPr>
          <p:cNvPr id="3" name="Content Placeholder 2">
            <a:extLst>
              <a:ext uri="{FF2B5EF4-FFF2-40B4-BE49-F238E27FC236}">
                <a16:creationId xmlns:a16="http://schemas.microsoft.com/office/drawing/2014/main" id="{D1AFB485-2D07-A88A-C7AF-F5A35598677B}"/>
              </a:ext>
            </a:extLst>
          </p:cNvPr>
          <p:cNvSpPr>
            <a:spLocks noGrp="1"/>
          </p:cNvSpPr>
          <p:nvPr>
            <p:ph idx="1"/>
          </p:nvPr>
        </p:nvSpPr>
        <p:spPr/>
        <p:txBody>
          <a:bodyPr>
            <a:normAutofit fontScale="92500" lnSpcReduction="10000"/>
          </a:bodyPr>
          <a:lstStyle/>
          <a:p>
            <a:r>
              <a:rPr lang="en-IN"/>
              <a:t>If we calculated just AP for dog …… does that mean </a:t>
            </a:r>
            <a:r>
              <a:rPr lang="en-IN" err="1"/>
              <a:t>mAP</a:t>
            </a:r>
            <a:r>
              <a:rPr lang="en-IN"/>
              <a:t> is nothing but the mean of average precision calculated for each class ? Yes</a:t>
            </a:r>
          </a:p>
          <a:p>
            <a:pPr algn="l"/>
            <a:r>
              <a:rPr lang="en-US" b="0" i="0">
                <a:solidFill>
                  <a:srgbClr val="3C3C3C"/>
                </a:solidFill>
                <a:effectLst/>
                <a:latin typeface="Roboto" panose="02000000000000000000" pitchFamily="2" charset="0"/>
              </a:rPr>
              <a:t>As the name suggests, </a:t>
            </a:r>
            <a:r>
              <a:rPr lang="en-US" b="1" i="0">
                <a:solidFill>
                  <a:srgbClr val="3C3C3C"/>
                </a:solidFill>
                <a:effectLst/>
                <a:latin typeface="Roboto" panose="02000000000000000000" pitchFamily="2" charset="0"/>
              </a:rPr>
              <a:t>Mean Average Precision or </a:t>
            </a:r>
            <a:r>
              <a:rPr lang="en-US" b="1" i="0" err="1">
                <a:solidFill>
                  <a:srgbClr val="3C3C3C"/>
                </a:solidFill>
                <a:effectLst/>
                <a:latin typeface="Roboto" panose="02000000000000000000" pitchFamily="2" charset="0"/>
              </a:rPr>
              <a:t>mAP</a:t>
            </a:r>
            <a:r>
              <a:rPr lang="en-US" b="0" i="0">
                <a:solidFill>
                  <a:srgbClr val="3C3C3C"/>
                </a:solidFill>
                <a:effectLst/>
                <a:latin typeface="Roboto" panose="02000000000000000000" pitchFamily="2" charset="0"/>
              </a:rPr>
              <a:t> is the average of </a:t>
            </a:r>
            <a:r>
              <a:rPr lang="en-US" b="1" i="0">
                <a:solidFill>
                  <a:srgbClr val="3C3C3C"/>
                </a:solidFill>
                <a:effectLst/>
                <a:latin typeface="Roboto" panose="02000000000000000000" pitchFamily="2" charset="0"/>
              </a:rPr>
              <a:t>AP </a:t>
            </a:r>
            <a:r>
              <a:rPr lang="en-US" b="0" i="0">
                <a:solidFill>
                  <a:srgbClr val="3C3C3C"/>
                </a:solidFill>
                <a:effectLst/>
                <a:latin typeface="Roboto" panose="02000000000000000000" pitchFamily="2" charset="0"/>
              </a:rPr>
              <a:t>over all detected classes.</a:t>
            </a:r>
          </a:p>
          <a:p>
            <a:pPr algn="l"/>
            <a:r>
              <a:rPr lang="en-US" b="1" i="0" err="1">
                <a:solidFill>
                  <a:srgbClr val="3C3C3C"/>
                </a:solidFill>
                <a:effectLst/>
                <a:latin typeface="Roboto" panose="02000000000000000000" pitchFamily="2" charset="0"/>
              </a:rPr>
              <a:t>mAP</a:t>
            </a:r>
            <a:r>
              <a:rPr lang="en-US" b="1" i="0">
                <a:solidFill>
                  <a:srgbClr val="3C3C3C"/>
                </a:solidFill>
                <a:effectLst/>
                <a:latin typeface="Roboto" panose="02000000000000000000" pitchFamily="2" charset="0"/>
              </a:rPr>
              <a:t> = 1/n * sum(AP)</a:t>
            </a:r>
            <a:r>
              <a:rPr lang="en-US" b="0" i="0">
                <a:solidFill>
                  <a:srgbClr val="3C3C3C"/>
                </a:solidFill>
                <a:effectLst/>
                <a:latin typeface="Roboto" panose="02000000000000000000" pitchFamily="2" charset="0"/>
              </a:rPr>
              <a:t>, where n is the number of classes.</a:t>
            </a:r>
          </a:p>
          <a:p>
            <a:pPr algn="l"/>
            <a:r>
              <a:rPr lang="en-US" b="0" i="0">
                <a:solidFill>
                  <a:srgbClr val="3C3C3C"/>
                </a:solidFill>
                <a:effectLst/>
                <a:latin typeface="Roboto" panose="02000000000000000000" pitchFamily="2" charset="0"/>
              </a:rPr>
              <a:t>In the example above, we have 5 classes. Therefore, the calculated </a:t>
            </a:r>
            <a:r>
              <a:rPr lang="en-US" b="0" i="0" err="1">
                <a:solidFill>
                  <a:srgbClr val="3C3C3C"/>
                </a:solidFill>
                <a:effectLst/>
                <a:latin typeface="Roboto" panose="02000000000000000000" pitchFamily="2" charset="0"/>
              </a:rPr>
              <a:t>mAP</a:t>
            </a:r>
            <a:r>
              <a:rPr lang="en-US" b="0" i="0">
                <a:solidFill>
                  <a:srgbClr val="3C3C3C"/>
                </a:solidFill>
                <a:effectLst/>
                <a:latin typeface="Roboto" panose="02000000000000000000" pitchFamily="2" charset="0"/>
              </a:rPr>
              <a:t> is;</a:t>
            </a:r>
          </a:p>
          <a:p>
            <a:pPr algn="l"/>
            <a:r>
              <a:rPr lang="en-US" b="0" i="0" err="1">
                <a:solidFill>
                  <a:srgbClr val="3C3C3C"/>
                </a:solidFill>
                <a:effectLst/>
                <a:latin typeface="Roboto" panose="02000000000000000000" pitchFamily="2" charset="0"/>
              </a:rPr>
              <a:t>mAP</a:t>
            </a:r>
            <a:r>
              <a:rPr lang="en-US" b="0" i="0">
                <a:solidFill>
                  <a:srgbClr val="3C3C3C"/>
                </a:solidFill>
                <a:effectLst/>
                <a:latin typeface="Roboto" panose="02000000000000000000" pitchFamily="2" charset="0"/>
              </a:rPr>
              <a:t> = 1/5 * (0.349 + 0.545 + 0 + 1 + 0.5) (example APs)</a:t>
            </a:r>
          </a:p>
          <a:p>
            <a:pPr algn="l"/>
            <a:r>
              <a:rPr lang="en-US" b="0" i="0">
                <a:solidFill>
                  <a:srgbClr val="3C3C3C"/>
                </a:solidFill>
                <a:effectLst/>
                <a:latin typeface="Roboto" panose="02000000000000000000" pitchFamily="2" charset="0"/>
              </a:rPr>
              <a:t>         = 0.4788</a:t>
            </a:r>
          </a:p>
          <a:p>
            <a:pPr algn="l"/>
            <a:r>
              <a:rPr lang="en-US" b="0" i="0">
                <a:solidFill>
                  <a:srgbClr val="3C3C3C"/>
                </a:solidFill>
                <a:effectLst/>
                <a:latin typeface="Roboto" panose="02000000000000000000" pitchFamily="2" charset="0"/>
              </a:rPr>
              <a:t>         = 47.88 %</a:t>
            </a:r>
          </a:p>
          <a:p>
            <a:endParaRPr lang="en-IN"/>
          </a:p>
        </p:txBody>
      </p:sp>
    </p:spTree>
    <p:extLst>
      <p:ext uri="{BB962C8B-B14F-4D97-AF65-F5344CB8AC3E}">
        <p14:creationId xmlns:p14="http://schemas.microsoft.com/office/powerpoint/2010/main" val="498471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C833E-F3E6-1450-0318-604A71520525}"/>
              </a:ext>
            </a:extLst>
          </p:cNvPr>
          <p:cNvSpPr>
            <a:spLocks noGrp="1"/>
          </p:cNvSpPr>
          <p:nvPr>
            <p:ph type="title"/>
          </p:nvPr>
        </p:nvSpPr>
        <p:spPr>
          <a:xfrm>
            <a:off x="1097280" y="258323"/>
            <a:ext cx="10058400" cy="1450757"/>
          </a:xfrm>
        </p:spPr>
        <p:txBody>
          <a:bodyPr>
            <a:normAutofit/>
          </a:bodyPr>
          <a:lstStyle/>
          <a:p>
            <a:r>
              <a:rPr lang="en-IN" sz="4000">
                <a:solidFill>
                  <a:schemeClr val="tx1"/>
                </a:solidFill>
              </a:rPr>
              <a:t>What is mAP@0.50 or mAP@0.50:0.95 ?</a:t>
            </a:r>
          </a:p>
        </p:txBody>
      </p:sp>
      <p:sp>
        <p:nvSpPr>
          <p:cNvPr id="3" name="Content Placeholder 2">
            <a:extLst>
              <a:ext uri="{FF2B5EF4-FFF2-40B4-BE49-F238E27FC236}">
                <a16:creationId xmlns:a16="http://schemas.microsoft.com/office/drawing/2014/main" id="{67548650-389F-2886-F5AF-5063F68CF02A}"/>
              </a:ext>
            </a:extLst>
          </p:cNvPr>
          <p:cNvSpPr>
            <a:spLocks noGrp="1"/>
          </p:cNvSpPr>
          <p:nvPr>
            <p:ph idx="1"/>
          </p:nvPr>
        </p:nvSpPr>
        <p:spPr/>
        <p:txBody>
          <a:bodyPr/>
          <a:lstStyle/>
          <a:p>
            <a:r>
              <a:rPr lang="en-IN"/>
              <a:t>We decided the TPs and FPs </a:t>
            </a:r>
            <a:r>
              <a:rPr lang="en-IN" err="1"/>
              <a:t>wrt</a:t>
            </a:r>
            <a:r>
              <a:rPr lang="en-IN"/>
              <a:t> the </a:t>
            </a:r>
            <a:r>
              <a:rPr lang="en-IN" err="1"/>
              <a:t>IoU</a:t>
            </a:r>
            <a:r>
              <a:rPr lang="en-IN"/>
              <a:t> values threshold at 0.5. i.e. if </a:t>
            </a:r>
            <a:r>
              <a:rPr lang="en-IN" err="1"/>
              <a:t>IoU</a:t>
            </a:r>
            <a:r>
              <a:rPr lang="en-IN"/>
              <a:t> &gt; 0.5 then it’s a TP else it’s a FP. Therefor the </a:t>
            </a:r>
            <a:r>
              <a:rPr lang="en-IN" err="1"/>
              <a:t>mAP</a:t>
            </a:r>
            <a:r>
              <a:rPr lang="en-IN"/>
              <a:t> calculation done for </a:t>
            </a:r>
            <a:r>
              <a:rPr lang="en-IN" err="1"/>
              <a:t>IoU</a:t>
            </a:r>
            <a:r>
              <a:rPr lang="en-IN"/>
              <a:t> thresh = 0.5 is known as mAP@0.50 </a:t>
            </a:r>
          </a:p>
          <a:p>
            <a:r>
              <a:rPr lang="en-IN"/>
              <a:t>Similarly </a:t>
            </a:r>
            <a:r>
              <a:rPr lang="en-IN" b="0" i="0">
                <a:solidFill>
                  <a:srgbClr val="3C3C3C"/>
                </a:solidFill>
                <a:effectLst/>
                <a:latin typeface="Roboto" panose="02000000000000000000" pitchFamily="2" charset="0"/>
              </a:rPr>
              <a:t>MS COCO defines Average Precision (AP) as </a:t>
            </a:r>
            <a:r>
              <a:rPr lang="en-IN" b="0" i="0" err="1">
                <a:solidFill>
                  <a:srgbClr val="3C3C3C"/>
                </a:solidFill>
                <a:effectLst/>
                <a:latin typeface="Roboto" panose="02000000000000000000" pitchFamily="2" charset="0"/>
              </a:rPr>
              <a:t>mAP</a:t>
            </a:r>
            <a:r>
              <a:rPr lang="en-IN" b="0" i="0">
                <a:solidFill>
                  <a:srgbClr val="3C3C3C"/>
                </a:solidFill>
                <a:effectLst/>
                <a:latin typeface="Roboto" panose="02000000000000000000" pitchFamily="2" charset="0"/>
              </a:rPr>
              <a:t>@[0.5:.05:.95] i.e. an average of </a:t>
            </a:r>
            <a:r>
              <a:rPr lang="en-IN" b="0" i="0" err="1">
                <a:solidFill>
                  <a:srgbClr val="3C3C3C"/>
                </a:solidFill>
                <a:effectLst/>
                <a:latin typeface="Roboto" panose="02000000000000000000" pitchFamily="2" charset="0"/>
              </a:rPr>
              <a:t>mAPs</a:t>
            </a:r>
            <a:r>
              <a:rPr lang="en-IN" b="0" i="0">
                <a:solidFill>
                  <a:srgbClr val="3C3C3C"/>
                </a:solidFill>
                <a:effectLst/>
                <a:latin typeface="Roboto" panose="02000000000000000000" pitchFamily="2" charset="0"/>
              </a:rPr>
              <a:t> at 0.50, 0.55,0.60…..0.9</a:t>
            </a:r>
            <a:r>
              <a:rPr lang="en-IN">
                <a:solidFill>
                  <a:srgbClr val="3C3C3C"/>
                </a:solidFill>
                <a:latin typeface="Roboto" panose="02000000000000000000" pitchFamily="2" charset="0"/>
              </a:rPr>
              <a:t>5</a:t>
            </a:r>
            <a:endParaRPr lang="en-IN" b="0" i="0">
              <a:solidFill>
                <a:srgbClr val="3C3C3C"/>
              </a:solidFill>
              <a:effectLst/>
              <a:latin typeface="Roboto" panose="02000000000000000000" pitchFamily="2" charset="0"/>
            </a:endParaRPr>
          </a:p>
        </p:txBody>
      </p:sp>
    </p:spTree>
    <p:extLst>
      <p:ext uri="{BB962C8B-B14F-4D97-AF65-F5344CB8AC3E}">
        <p14:creationId xmlns:p14="http://schemas.microsoft.com/office/powerpoint/2010/main" val="2286992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9600" i="1">
                <a:solidFill>
                  <a:srgbClr val="FFFFFF"/>
                </a:solidFill>
              </a:rPr>
              <a:t>Thank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42E27EB8-AD6D-0C74-AAFC-2B46E3A00984}"/>
              </a:ext>
            </a:extLst>
          </p:cNvPr>
          <p:cNvSpPr txBox="1"/>
          <p:nvPr/>
        </p:nvSpPr>
        <p:spPr>
          <a:xfrm flipH="1">
            <a:off x="1273883" y="5729716"/>
            <a:ext cx="6928822" cy="369332"/>
          </a:xfrm>
          <a:prstGeom prst="rect">
            <a:avLst/>
          </a:prstGeom>
          <a:noFill/>
        </p:spPr>
        <p:txBody>
          <a:bodyPr wrap="square" rtlCol="0">
            <a:spAutoFit/>
          </a:bodyPr>
          <a:lstStyle/>
          <a:p>
            <a:r>
              <a:rPr lang="en-IN">
                <a:solidFill>
                  <a:schemeClr val="bg1"/>
                </a:solidFill>
              </a:rPr>
              <a:t>For any queries drop an email at: quadeershaikh15.8@gmail.com</a:t>
            </a:r>
          </a:p>
        </p:txBody>
      </p:sp>
    </p:spTree>
    <p:extLst>
      <p:ext uri="{BB962C8B-B14F-4D97-AF65-F5344CB8AC3E}">
        <p14:creationId xmlns:p14="http://schemas.microsoft.com/office/powerpoint/2010/main" val="19171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AF40-2147-5577-4934-DAD7AF6A3E71}"/>
              </a:ext>
            </a:extLst>
          </p:cNvPr>
          <p:cNvSpPr>
            <a:spLocks noGrp="1"/>
          </p:cNvSpPr>
          <p:nvPr>
            <p:ph type="title"/>
          </p:nvPr>
        </p:nvSpPr>
        <p:spPr/>
        <p:txBody>
          <a:bodyPr/>
          <a:lstStyle/>
          <a:p>
            <a:r>
              <a:rPr lang="en-IN"/>
              <a:t>Bounding Box Regression</a:t>
            </a:r>
          </a:p>
        </p:txBody>
      </p:sp>
      <p:sp>
        <p:nvSpPr>
          <p:cNvPr id="3" name="Content Placeholder 2">
            <a:extLst>
              <a:ext uri="{FF2B5EF4-FFF2-40B4-BE49-F238E27FC236}">
                <a16:creationId xmlns:a16="http://schemas.microsoft.com/office/drawing/2014/main" id="{0C264996-2A6B-2491-3366-C89197C90F96}"/>
              </a:ext>
            </a:extLst>
          </p:cNvPr>
          <p:cNvSpPr>
            <a:spLocks noGrp="1"/>
          </p:cNvSpPr>
          <p:nvPr>
            <p:ph idx="1"/>
          </p:nvPr>
        </p:nvSpPr>
        <p:spPr/>
        <p:txBody>
          <a:bodyPr>
            <a:normAutofit/>
          </a:bodyPr>
          <a:lstStyle/>
          <a:p>
            <a:pPr>
              <a:buFont typeface="Arial" panose="020B0604020202020204" pitchFamily="34" charset="0"/>
              <a:buChar char="•"/>
            </a:pPr>
            <a:r>
              <a:rPr lang="en-IN" sz="2400"/>
              <a:t> </a:t>
            </a:r>
            <a:r>
              <a:rPr lang="en-US" sz="2400" b="1" i="1">
                <a:solidFill>
                  <a:srgbClr val="273239"/>
                </a:solidFill>
                <a:effectLst/>
                <a:latin typeface="urw-din"/>
              </a:rPr>
              <a:t>Syntax:</a:t>
            </a:r>
            <a:r>
              <a:rPr lang="en-US" sz="2400" b="0" i="1">
                <a:solidFill>
                  <a:srgbClr val="273239"/>
                </a:solidFill>
                <a:effectLst/>
                <a:latin typeface="urw-din"/>
              </a:rPr>
              <a:t> cv2.rectangle(image, </a:t>
            </a:r>
            <a:r>
              <a:rPr lang="en-US" sz="2400" b="0" i="1" err="1">
                <a:solidFill>
                  <a:srgbClr val="273239"/>
                </a:solidFill>
                <a:effectLst/>
                <a:latin typeface="urw-din"/>
              </a:rPr>
              <a:t>start_point</a:t>
            </a:r>
            <a:r>
              <a:rPr lang="en-US" sz="2400" b="0" i="1">
                <a:solidFill>
                  <a:srgbClr val="273239"/>
                </a:solidFill>
                <a:effectLst/>
                <a:latin typeface="urw-din"/>
              </a:rPr>
              <a:t>, </a:t>
            </a:r>
            <a:r>
              <a:rPr lang="en-US" sz="2400" b="0" i="1" err="1">
                <a:solidFill>
                  <a:srgbClr val="273239"/>
                </a:solidFill>
                <a:effectLst/>
                <a:latin typeface="urw-din"/>
              </a:rPr>
              <a:t>end_point</a:t>
            </a:r>
            <a:r>
              <a:rPr lang="en-US" sz="2400" b="0" i="1">
                <a:solidFill>
                  <a:srgbClr val="273239"/>
                </a:solidFill>
                <a:effectLst/>
                <a:latin typeface="urw-din"/>
              </a:rPr>
              <a:t>, color, thickness)</a:t>
            </a:r>
          </a:p>
          <a:p>
            <a:pPr>
              <a:buFont typeface="Arial" panose="020B0604020202020204" pitchFamily="34" charset="0"/>
              <a:buChar char="•"/>
            </a:pPr>
            <a:r>
              <a:rPr lang="en-US" sz="2400" i="1">
                <a:solidFill>
                  <a:srgbClr val="273239"/>
                </a:solidFill>
                <a:latin typeface="urw-din"/>
              </a:rPr>
              <a:t> Where, </a:t>
            </a:r>
            <a:r>
              <a:rPr lang="en-US" sz="2400" i="1" err="1">
                <a:solidFill>
                  <a:srgbClr val="273239"/>
                </a:solidFill>
                <a:latin typeface="urw-din"/>
              </a:rPr>
              <a:t>start_point</a:t>
            </a:r>
            <a:r>
              <a:rPr lang="en-US" sz="2400" i="1">
                <a:solidFill>
                  <a:srgbClr val="273239"/>
                </a:solidFill>
                <a:latin typeface="urw-din"/>
              </a:rPr>
              <a:t> = (</a:t>
            </a:r>
            <a:r>
              <a:rPr lang="en-US" sz="2400" i="1" err="1">
                <a:solidFill>
                  <a:srgbClr val="273239"/>
                </a:solidFill>
                <a:latin typeface="urw-din"/>
              </a:rPr>
              <a:t>xmin</a:t>
            </a:r>
            <a:r>
              <a:rPr lang="en-US" sz="2400" i="1">
                <a:solidFill>
                  <a:srgbClr val="273239"/>
                </a:solidFill>
                <a:latin typeface="urw-din"/>
              </a:rPr>
              <a:t>, </a:t>
            </a:r>
            <a:r>
              <a:rPr lang="en-US" sz="2400" i="1" err="1">
                <a:solidFill>
                  <a:srgbClr val="273239"/>
                </a:solidFill>
                <a:latin typeface="urw-din"/>
              </a:rPr>
              <a:t>ymin</a:t>
            </a:r>
            <a:r>
              <a:rPr lang="en-US" sz="2400" i="1">
                <a:solidFill>
                  <a:srgbClr val="273239"/>
                </a:solidFill>
                <a:latin typeface="urw-din"/>
              </a:rPr>
              <a:t>) and </a:t>
            </a:r>
            <a:r>
              <a:rPr lang="en-US" sz="2400" i="1" err="1">
                <a:solidFill>
                  <a:srgbClr val="273239"/>
                </a:solidFill>
                <a:latin typeface="urw-din"/>
              </a:rPr>
              <a:t>end_point</a:t>
            </a:r>
            <a:r>
              <a:rPr lang="en-US" sz="2400" i="1">
                <a:solidFill>
                  <a:srgbClr val="273239"/>
                </a:solidFill>
                <a:latin typeface="urw-din"/>
              </a:rPr>
              <a:t> = (</a:t>
            </a:r>
            <a:r>
              <a:rPr lang="en-US" sz="2400" i="1" err="1">
                <a:solidFill>
                  <a:srgbClr val="273239"/>
                </a:solidFill>
                <a:latin typeface="urw-din"/>
              </a:rPr>
              <a:t>xmax</a:t>
            </a:r>
            <a:r>
              <a:rPr lang="en-US" sz="2400" i="1">
                <a:solidFill>
                  <a:srgbClr val="273239"/>
                </a:solidFill>
                <a:latin typeface="urw-din"/>
              </a:rPr>
              <a:t>, </a:t>
            </a:r>
            <a:r>
              <a:rPr lang="en-US" sz="2400" i="1" err="1">
                <a:solidFill>
                  <a:srgbClr val="273239"/>
                </a:solidFill>
                <a:latin typeface="urw-din"/>
              </a:rPr>
              <a:t>ymax</a:t>
            </a:r>
            <a:r>
              <a:rPr lang="en-US" sz="2400" i="1">
                <a:solidFill>
                  <a:srgbClr val="273239"/>
                </a:solidFill>
                <a:latin typeface="urw-din"/>
              </a:rPr>
              <a:t>)</a:t>
            </a:r>
          </a:p>
          <a:p>
            <a:pPr>
              <a:buFont typeface="Arial" panose="020B0604020202020204" pitchFamily="34" charset="0"/>
              <a:buChar char="•"/>
            </a:pPr>
            <a:r>
              <a:rPr lang="en-US" sz="2400" i="1">
                <a:solidFill>
                  <a:srgbClr val="273239"/>
                </a:solidFill>
                <a:latin typeface="urw-din"/>
              </a:rPr>
              <a:t> </a:t>
            </a:r>
            <a:r>
              <a:rPr lang="en-US" sz="2400">
                <a:solidFill>
                  <a:srgbClr val="273239"/>
                </a:solidFill>
                <a:latin typeface="urw-din"/>
              </a:rPr>
              <a:t>So we perform a regression task to predict 4 values of 2 pairs of coordinates</a:t>
            </a:r>
          </a:p>
          <a:p>
            <a:pPr lvl="1">
              <a:buFont typeface="Arial" panose="020B0604020202020204" pitchFamily="34" charset="0"/>
              <a:buChar char="•"/>
            </a:pPr>
            <a:r>
              <a:rPr lang="en-US" sz="2000" err="1">
                <a:solidFill>
                  <a:srgbClr val="273239"/>
                </a:solidFill>
                <a:latin typeface="urw-din"/>
              </a:rPr>
              <a:t>xmin</a:t>
            </a:r>
            <a:r>
              <a:rPr lang="en-US" sz="2000">
                <a:solidFill>
                  <a:srgbClr val="273239"/>
                </a:solidFill>
                <a:latin typeface="urw-din"/>
              </a:rPr>
              <a:t>, </a:t>
            </a:r>
            <a:r>
              <a:rPr lang="en-US" sz="2000" err="1">
                <a:solidFill>
                  <a:srgbClr val="273239"/>
                </a:solidFill>
                <a:latin typeface="urw-din"/>
              </a:rPr>
              <a:t>ymin</a:t>
            </a:r>
            <a:r>
              <a:rPr lang="en-US" sz="2000">
                <a:solidFill>
                  <a:srgbClr val="273239"/>
                </a:solidFill>
                <a:latin typeface="urw-din"/>
              </a:rPr>
              <a:t>, </a:t>
            </a:r>
            <a:r>
              <a:rPr lang="en-US" sz="2000" err="1">
                <a:solidFill>
                  <a:srgbClr val="273239"/>
                </a:solidFill>
                <a:latin typeface="urw-din"/>
              </a:rPr>
              <a:t>xmax</a:t>
            </a:r>
            <a:r>
              <a:rPr lang="en-US" sz="2000">
                <a:solidFill>
                  <a:srgbClr val="273239"/>
                </a:solidFill>
                <a:latin typeface="urw-din"/>
              </a:rPr>
              <a:t>, </a:t>
            </a:r>
            <a:r>
              <a:rPr lang="en-US" sz="2000" err="1">
                <a:solidFill>
                  <a:srgbClr val="273239"/>
                </a:solidFill>
                <a:latin typeface="urw-din"/>
              </a:rPr>
              <a:t>ymax</a:t>
            </a:r>
            <a:endParaRPr lang="en-US" sz="2000">
              <a:solidFill>
                <a:srgbClr val="273239"/>
              </a:solidFill>
              <a:latin typeface="urw-din"/>
            </a:endParaRPr>
          </a:p>
          <a:p>
            <a:pPr marL="0" indent="0">
              <a:buNone/>
            </a:pPr>
            <a:endParaRPr lang="en-US" sz="2400">
              <a:solidFill>
                <a:srgbClr val="273239"/>
              </a:solidFill>
              <a:latin typeface="urw-din"/>
            </a:endParaRPr>
          </a:p>
        </p:txBody>
      </p:sp>
    </p:spTree>
    <p:extLst>
      <p:ext uri="{BB962C8B-B14F-4D97-AF65-F5344CB8AC3E}">
        <p14:creationId xmlns:p14="http://schemas.microsoft.com/office/powerpoint/2010/main" val="309527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AF40-2147-5577-4934-DAD7AF6A3E71}"/>
              </a:ext>
            </a:extLst>
          </p:cNvPr>
          <p:cNvSpPr>
            <a:spLocks noGrp="1"/>
          </p:cNvSpPr>
          <p:nvPr>
            <p:ph type="title"/>
          </p:nvPr>
        </p:nvSpPr>
        <p:spPr/>
        <p:txBody>
          <a:bodyPr/>
          <a:lstStyle/>
          <a:p>
            <a:r>
              <a:rPr lang="en-IN"/>
              <a:t>Bounding Box Regression</a:t>
            </a:r>
          </a:p>
        </p:txBody>
      </p:sp>
      <p:sp>
        <p:nvSpPr>
          <p:cNvPr id="3" name="Content Placeholder 2">
            <a:extLst>
              <a:ext uri="{FF2B5EF4-FFF2-40B4-BE49-F238E27FC236}">
                <a16:creationId xmlns:a16="http://schemas.microsoft.com/office/drawing/2014/main" id="{0C264996-2A6B-2491-3366-C89197C90F96}"/>
              </a:ext>
            </a:extLst>
          </p:cNvPr>
          <p:cNvSpPr>
            <a:spLocks noGrp="1"/>
          </p:cNvSpPr>
          <p:nvPr>
            <p:ph idx="1"/>
          </p:nvPr>
        </p:nvSpPr>
        <p:spPr/>
        <p:txBody>
          <a:bodyPr>
            <a:normAutofit/>
          </a:bodyPr>
          <a:lstStyle/>
          <a:p>
            <a:pPr>
              <a:buFont typeface="Arial" panose="020B0604020202020204" pitchFamily="34" charset="0"/>
              <a:buChar char="•"/>
            </a:pPr>
            <a:r>
              <a:rPr lang="en-US" sz="1600">
                <a:solidFill>
                  <a:srgbClr val="273239"/>
                </a:solidFill>
                <a:latin typeface="urw-din"/>
              </a:rPr>
              <a:t>Example: This is an image of Sir. Jim </a:t>
            </a:r>
            <a:r>
              <a:rPr lang="en-US" sz="1600" err="1">
                <a:solidFill>
                  <a:srgbClr val="273239"/>
                </a:solidFill>
                <a:latin typeface="urw-din"/>
              </a:rPr>
              <a:t>Radicliffe</a:t>
            </a:r>
            <a:r>
              <a:rPr lang="en-US" sz="1600">
                <a:solidFill>
                  <a:srgbClr val="273239"/>
                </a:solidFill>
                <a:latin typeface="urw-din"/>
              </a:rPr>
              <a:t>, a British Shorthair </a:t>
            </a:r>
          </a:p>
          <a:p>
            <a:pPr>
              <a:buFont typeface="Arial" panose="020B0604020202020204" pitchFamily="34" charset="0"/>
              <a:buChar char="•"/>
            </a:pPr>
            <a:r>
              <a:rPr lang="en-US" sz="1600">
                <a:solidFill>
                  <a:srgbClr val="273239"/>
                </a:solidFill>
                <a:latin typeface="urw-din"/>
              </a:rPr>
              <a:t>Image Dimensions: Height is 350, Width is 233, Colored image so Depth is 3</a:t>
            </a:r>
          </a:p>
          <a:p>
            <a:pPr>
              <a:buFont typeface="Arial" panose="020B0604020202020204" pitchFamily="34" charset="0"/>
              <a:buChar char="•"/>
            </a:pPr>
            <a:r>
              <a:rPr lang="en-US" sz="1600">
                <a:solidFill>
                  <a:srgbClr val="273239"/>
                </a:solidFill>
                <a:latin typeface="urw-din"/>
              </a:rPr>
              <a:t>Rectangle </a:t>
            </a:r>
            <a:r>
              <a:rPr lang="en-US" sz="1600" err="1">
                <a:solidFill>
                  <a:srgbClr val="273239"/>
                </a:solidFill>
                <a:latin typeface="urw-din"/>
              </a:rPr>
              <a:t>Coords</a:t>
            </a:r>
            <a:r>
              <a:rPr lang="en-US" sz="1600">
                <a:solidFill>
                  <a:srgbClr val="273239"/>
                </a:solidFill>
                <a:latin typeface="urw-din"/>
              </a:rPr>
              <a:t>: 83,29,197,142 </a:t>
            </a:r>
          </a:p>
          <a:p>
            <a:pPr>
              <a:buFont typeface="Arial" panose="020B0604020202020204" pitchFamily="34" charset="0"/>
              <a:buChar char="•"/>
            </a:pPr>
            <a:endParaRPr lang="en-US" sz="1600">
              <a:solidFill>
                <a:srgbClr val="273239"/>
              </a:solidFill>
              <a:latin typeface="urw-din"/>
            </a:endParaRPr>
          </a:p>
          <a:p>
            <a:pPr marL="0" indent="0">
              <a:buNone/>
            </a:pPr>
            <a:endParaRPr lang="en-US" sz="1600">
              <a:solidFill>
                <a:srgbClr val="273239"/>
              </a:solidFill>
              <a:latin typeface="urw-din"/>
            </a:endParaRPr>
          </a:p>
        </p:txBody>
      </p:sp>
      <p:pic>
        <p:nvPicPr>
          <p:cNvPr id="4098" name="Picture 2">
            <a:extLst>
              <a:ext uri="{FF2B5EF4-FFF2-40B4-BE49-F238E27FC236}">
                <a16:creationId xmlns:a16="http://schemas.microsoft.com/office/drawing/2014/main" id="{A286E892-A777-3D02-0777-3F2C26085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247" y="3530783"/>
            <a:ext cx="2045617" cy="28313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642354B-111E-825A-518D-F16BFD6C0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239" y="3530785"/>
            <a:ext cx="2045617" cy="283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28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51DD-C31E-47E5-5EE2-D7B7C7FE0933}"/>
              </a:ext>
            </a:extLst>
          </p:cNvPr>
          <p:cNvSpPr>
            <a:spLocks noGrp="1"/>
          </p:cNvSpPr>
          <p:nvPr>
            <p:ph type="title"/>
          </p:nvPr>
        </p:nvSpPr>
        <p:spPr/>
        <p:txBody>
          <a:bodyPr/>
          <a:lstStyle/>
          <a:p>
            <a:r>
              <a:rPr lang="en-IN"/>
              <a:t>Bounding Box Regression</a:t>
            </a:r>
          </a:p>
        </p:txBody>
      </p:sp>
      <p:sp>
        <p:nvSpPr>
          <p:cNvPr id="3" name="Content Placeholder 2">
            <a:extLst>
              <a:ext uri="{FF2B5EF4-FFF2-40B4-BE49-F238E27FC236}">
                <a16:creationId xmlns:a16="http://schemas.microsoft.com/office/drawing/2014/main" id="{98F9B7E0-3180-392D-05FA-2B7845D31F37}"/>
              </a:ext>
            </a:extLst>
          </p:cNvPr>
          <p:cNvSpPr>
            <a:spLocks noGrp="1"/>
          </p:cNvSpPr>
          <p:nvPr>
            <p:ph idx="1"/>
          </p:nvPr>
        </p:nvSpPr>
        <p:spPr>
          <a:xfrm>
            <a:off x="1097280" y="1985652"/>
            <a:ext cx="10058400" cy="3760891"/>
          </a:xfrm>
        </p:spPr>
        <p:txBody>
          <a:bodyPr>
            <a:noAutofit/>
          </a:bodyPr>
          <a:lstStyle/>
          <a:p>
            <a:r>
              <a:rPr lang="en-US" sz="1200">
                <a:solidFill>
                  <a:srgbClr val="273239"/>
                </a:solidFill>
                <a:latin typeface="urw-din"/>
              </a:rPr>
              <a:t>But don’t we feed a fixed size image input to our CNNs ? Maybe something like 224x224x3</a:t>
            </a:r>
          </a:p>
          <a:p>
            <a:pPr>
              <a:buFont typeface="Arial" panose="020B0604020202020204" pitchFamily="34" charset="0"/>
              <a:buChar char="•"/>
            </a:pPr>
            <a:r>
              <a:rPr lang="en-US" sz="1200">
                <a:solidFill>
                  <a:srgbClr val="273239"/>
                </a:solidFill>
                <a:latin typeface="urw-din"/>
              </a:rPr>
              <a:t>Example: This is an image of Sir. Jim </a:t>
            </a:r>
            <a:r>
              <a:rPr lang="en-US" sz="1200" err="1">
                <a:solidFill>
                  <a:srgbClr val="273239"/>
                </a:solidFill>
                <a:latin typeface="urw-din"/>
              </a:rPr>
              <a:t>Radicliffe</a:t>
            </a:r>
            <a:r>
              <a:rPr lang="en-US" sz="1200">
                <a:solidFill>
                  <a:srgbClr val="273239"/>
                </a:solidFill>
                <a:latin typeface="urw-din"/>
              </a:rPr>
              <a:t>, a British Shorthair </a:t>
            </a:r>
          </a:p>
          <a:p>
            <a:pPr>
              <a:buFont typeface="Arial" panose="020B0604020202020204" pitchFamily="34" charset="0"/>
              <a:buChar char="•"/>
            </a:pPr>
            <a:r>
              <a:rPr lang="en-US" sz="1200">
                <a:solidFill>
                  <a:srgbClr val="273239"/>
                </a:solidFill>
                <a:latin typeface="urw-din"/>
              </a:rPr>
              <a:t>Image Dimensions: Height is 350, Width is 233, Colored image so Depth is 3</a:t>
            </a:r>
          </a:p>
          <a:p>
            <a:pPr>
              <a:buFont typeface="Arial" panose="020B0604020202020204" pitchFamily="34" charset="0"/>
              <a:buChar char="•"/>
            </a:pPr>
            <a:r>
              <a:rPr lang="en-US" sz="1200">
                <a:solidFill>
                  <a:srgbClr val="273239"/>
                </a:solidFill>
                <a:latin typeface="urw-din"/>
              </a:rPr>
              <a:t>Rectangle </a:t>
            </a:r>
            <a:r>
              <a:rPr lang="en-US" sz="1200" err="1">
                <a:solidFill>
                  <a:srgbClr val="273239"/>
                </a:solidFill>
                <a:latin typeface="urw-din"/>
              </a:rPr>
              <a:t>Coords</a:t>
            </a:r>
            <a:r>
              <a:rPr lang="en-US" sz="1200">
                <a:solidFill>
                  <a:srgbClr val="273239"/>
                </a:solidFill>
                <a:latin typeface="urw-din"/>
              </a:rPr>
              <a:t>: 83,29,197,142 </a:t>
            </a:r>
            <a:endParaRPr lang="en-IN" sz="1200">
              <a:solidFill>
                <a:srgbClr val="273239"/>
              </a:solidFill>
              <a:latin typeface="urw-din"/>
            </a:endParaRPr>
          </a:p>
          <a:p>
            <a:pPr>
              <a:buFont typeface="Arial" panose="020B0604020202020204" pitchFamily="34" charset="0"/>
              <a:buChar char="•"/>
            </a:pPr>
            <a:r>
              <a:rPr lang="en-IN" sz="1200">
                <a:solidFill>
                  <a:srgbClr val="273239"/>
                </a:solidFill>
                <a:latin typeface="urw-din"/>
              </a:rPr>
              <a:t> That is why we normalize the coordinates</a:t>
            </a:r>
          </a:p>
          <a:p>
            <a:pPr lvl="1">
              <a:buFont typeface="Arial" panose="020B0604020202020204" pitchFamily="34" charset="0"/>
              <a:buChar char="•"/>
            </a:pPr>
            <a:r>
              <a:rPr lang="en-IN" sz="1200" err="1">
                <a:solidFill>
                  <a:srgbClr val="273239"/>
                </a:solidFill>
                <a:latin typeface="urw-din"/>
              </a:rPr>
              <a:t>xmin</a:t>
            </a:r>
            <a:r>
              <a:rPr lang="en-IN" sz="1200">
                <a:solidFill>
                  <a:srgbClr val="273239"/>
                </a:solidFill>
                <a:latin typeface="urw-din"/>
              </a:rPr>
              <a:t>: 83/233 (</a:t>
            </a:r>
            <a:r>
              <a:rPr lang="en-IN" sz="1200" err="1">
                <a:solidFill>
                  <a:srgbClr val="273239"/>
                </a:solidFill>
                <a:latin typeface="urw-din"/>
              </a:rPr>
              <a:t>xmin</a:t>
            </a:r>
            <a:r>
              <a:rPr lang="en-IN" sz="1200">
                <a:solidFill>
                  <a:srgbClr val="273239"/>
                </a:solidFill>
                <a:latin typeface="urw-din"/>
              </a:rPr>
              <a:t>/width)</a:t>
            </a:r>
          </a:p>
          <a:p>
            <a:pPr lvl="1">
              <a:buFont typeface="Arial" panose="020B0604020202020204" pitchFamily="34" charset="0"/>
              <a:buChar char="•"/>
            </a:pPr>
            <a:r>
              <a:rPr lang="en-IN" sz="1200" err="1">
                <a:solidFill>
                  <a:srgbClr val="273239"/>
                </a:solidFill>
                <a:latin typeface="urw-din"/>
              </a:rPr>
              <a:t>ymin</a:t>
            </a:r>
            <a:r>
              <a:rPr lang="en-IN" sz="1200">
                <a:solidFill>
                  <a:srgbClr val="273239"/>
                </a:solidFill>
                <a:latin typeface="urw-din"/>
              </a:rPr>
              <a:t>: 29/350 (</a:t>
            </a:r>
            <a:r>
              <a:rPr lang="en-IN" sz="1200" err="1">
                <a:solidFill>
                  <a:srgbClr val="273239"/>
                </a:solidFill>
                <a:latin typeface="urw-din"/>
              </a:rPr>
              <a:t>ymin</a:t>
            </a:r>
            <a:r>
              <a:rPr lang="en-IN" sz="1200">
                <a:solidFill>
                  <a:srgbClr val="273239"/>
                </a:solidFill>
                <a:latin typeface="urw-din"/>
              </a:rPr>
              <a:t>/height)</a:t>
            </a:r>
          </a:p>
          <a:p>
            <a:pPr lvl="1">
              <a:buFont typeface="Arial" panose="020B0604020202020204" pitchFamily="34" charset="0"/>
              <a:buChar char="•"/>
            </a:pPr>
            <a:r>
              <a:rPr lang="en-IN" sz="1200" err="1">
                <a:solidFill>
                  <a:srgbClr val="273239"/>
                </a:solidFill>
                <a:latin typeface="urw-din"/>
              </a:rPr>
              <a:t>xmax</a:t>
            </a:r>
            <a:r>
              <a:rPr lang="en-IN" sz="1200">
                <a:solidFill>
                  <a:srgbClr val="273239"/>
                </a:solidFill>
                <a:latin typeface="urw-din"/>
              </a:rPr>
              <a:t>: 197/233 (</a:t>
            </a:r>
            <a:r>
              <a:rPr lang="en-IN" sz="1200" err="1">
                <a:solidFill>
                  <a:srgbClr val="273239"/>
                </a:solidFill>
                <a:latin typeface="urw-din"/>
              </a:rPr>
              <a:t>xmax</a:t>
            </a:r>
            <a:r>
              <a:rPr lang="en-IN" sz="1200">
                <a:solidFill>
                  <a:srgbClr val="273239"/>
                </a:solidFill>
                <a:latin typeface="urw-din"/>
              </a:rPr>
              <a:t>/width)</a:t>
            </a:r>
          </a:p>
          <a:p>
            <a:pPr lvl="1">
              <a:buFont typeface="Arial" panose="020B0604020202020204" pitchFamily="34" charset="0"/>
              <a:buChar char="•"/>
            </a:pPr>
            <a:r>
              <a:rPr lang="en-IN" sz="1200" err="1">
                <a:solidFill>
                  <a:srgbClr val="273239"/>
                </a:solidFill>
                <a:latin typeface="urw-din"/>
              </a:rPr>
              <a:t>ymax</a:t>
            </a:r>
            <a:r>
              <a:rPr lang="en-IN" sz="1200">
                <a:solidFill>
                  <a:srgbClr val="273239"/>
                </a:solidFill>
                <a:latin typeface="urw-din"/>
              </a:rPr>
              <a:t>: 142/350 (</a:t>
            </a:r>
            <a:r>
              <a:rPr lang="en-IN" sz="1200" err="1">
                <a:solidFill>
                  <a:srgbClr val="273239"/>
                </a:solidFill>
                <a:latin typeface="urw-din"/>
              </a:rPr>
              <a:t>ymax</a:t>
            </a:r>
            <a:r>
              <a:rPr lang="en-IN" sz="1200">
                <a:solidFill>
                  <a:srgbClr val="273239"/>
                </a:solidFill>
                <a:latin typeface="urw-din"/>
              </a:rPr>
              <a:t>/height)</a:t>
            </a:r>
          </a:p>
          <a:p>
            <a:pPr>
              <a:buFont typeface="Arial" panose="020B0604020202020204" pitchFamily="34" charset="0"/>
              <a:buChar char="•"/>
            </a:pPr>
            <a:r>
              <a:rPr lang="en-IN" sz="1200">
                <a:solidFill>
                  <a:srgbClr val="273239"/>
                </a:solidFill>
                <a:latin typeface="urw-din"/>
              </a:rPr>
              <a:t> If we resize the above image to 224x224x3</a:t>
            </a:r>
          </a:p>
          <a:p>
            <a:pPr lvl="1">
              <a:buFont typeface="Arial" panose="020B0604020202020204" pitchFamily="34" charset="0"/>
              <a:buChar char="•"/>
            </a:pPr>
            <a:r>
              <a:rPr lang="en-IN" sz="1200" err="1">
                <a:solidFill>
                  <a:srgbClr val="273239"/>
                </a:solidFill>
                <a:latin typeface="urw-din"/>
              </a:rPr>
              <a:t>xmin</a:t>
            </a:r>
            <a:r>
              <a:rPr lang="en-IN" sz="1200">
                <a:solidFill>
                  <a:srgbClr val="273239"/>
                </a:solidFill>
                <a:latin typeface="urw-din"/>
              </a:rPr>
              <a:t> = int(</a:t>
            </a:r>
            <a:r>
              <a:rPr lang="en-IN" sz="1200" err="1">
                <a:solidFill>
                  <a:srgbClr val="273239"/>
                </a:solidFill>
                <a:latin typeface="urw-din"/>
              </a:rPr>
              <a:t>xmin</a:t>
            </a:r>
            <a:r>
              <a:rPr lang="en-IN" sz="1200">
                <a:solidFill>
                  <a:srgbClr val="273239"/>
                </a:solidFill>
                <a:latin typeface="urw-din"/>
              </a:rPr>
              <a:t>*224)</a:t>
            </a:r>
          </a:p>
          <a:p>
            <a:pPr lvl="1">
              <a:buFont typeface="Arial" panose="020B0604020202020204" pitchFamily="34" charset="0"/>
              <a:buChar char="•"/>
            </a:pPr>
            <a:r>
              <a:rPr lang="en-US" sz="1200" err="1">
                <a:solidFill>
                  <a:srgbClr val="273239"/>
                </a:solidFill>
                <a:latin typeface="urw-din"/>
              </a:rPr>
              <a:t>ymin</a:t>
            </a:r>
            <a:r>
              <a:rPr lang="en-US" sz="1200">
                <a:solidFill>
                  <a:srgbClr val="273239"/>
                </a:solidFill>
                <a:latin typeface="urw-din"/>
              </a:rPr>
              <a:t> = int(</a:t>
            </a:r>
            <a:r>
              <a:rPr lang="en-US" sz="1200" err="1">
                <a:solidFill>
                  <a:srgbClr val="273239"/>
                </a:solidFill>
                <a:latin typeface="urw-din"/>
              </a:rPr>
              <a:t>ymin</a:t>
            </a:r>
            <a:r>
              <a:rPr lang="en-US" sz="1200">
                <a:solidFill>
                  <a:srgbClr val="273239"/>
                </a:solidFill>
                <a:latin typeface="urw-din"/>
              </a:rPr>
              <a:t>*224)</a:t>
            </a:r>
          </a:p>
          <a:p>
            <a:pPr lvl="1">
              <a:buFont typeface="Arial" panose="020B0604020202020204" pitchFamily="34" charset="0"/>
              <a:buChar char="•"/>
            </a:pPr>
            <a:r>
              <a:rPr lang="en-US" sz="1200" err="1">
                <a:solidFill>
                  <a:srgbClr val="273239"/>
                </a:solidFill>
                <a:latin typeface="urw-din"/>
              </a:rPr>
              <a:t>xmax</a:t>
            </a:r>
            <a:r>
              <a:rPr lang="en-US" sz="1200">
                <a:solidFill>
                  <a:srgbClr val="273239"/>
                </a:solidFill>
                <a:latin typeface="urw-din"/>
              </a:rPr>
              <a:t> = int(</a:t>
            </a:r>
            <a:r>
              <a:rPr lang="en-US" sz="1200" err="1">
                <a:solidFill>
                  <a:srgbClr val="273239"/>
                </a:solidFill>
                <a:latin typeface="urw-din"/>
              </a:rPr>
              <a:t>xmax</a:t>
            </a:r>
            <a:r>
              <a:rPr lang="en-US" sz="1200">
                <a:solidFill>
                  <a:srgbClr val="273239"/>
                </a:solidFill>
                <a:latin typeface="urw-din"/>
              </a:rPr>
              <a:t>*224)</a:t>
            </a:r>
          </a:p>
          <a:p>
            <a:pPr lvl="1">
              <a:buFont typeface="Arial" panose="020B0604020202020204" pitchFamily="34" charset="0"/>
              <a:buChar char="•"/>
            </a:pPr>
            <a:r>
              <a:rPr lang="en-US" sz="1200" err="1">
                <a:solidFill>
                  <a:srgbClr val="273239"/>
                </a:solidFill>
                <a:latin typeface="urw-din"/>
              </a:rPr>
              <a:t>ymax</a:t>
            </a:r>
            <a:r>
              <a:rPr lang="en-US" sz="1200">
                <a:solidFill>
                  <a:srgbClr val="273239"/>
                </a:solidFill>
                <a:latin typeface="urw-din"/>
              </a:rPr>
              <a:t> = int(</a:t>
            </a:r>
            <a:r>
              <a:rPr lang="en-US" sz="1200" err="1">
                <a:solidFill>
                  <a:srgbClr val="273239"/>
                </a:solidFill>
                <a:latin typeface="urw-din"/>
              </a:rPr>
              <a:t>ymax</a:t>
            </a:r>
            <a:r>
              <a:rPr lang="en-US" sz="1200">
                <a:solidFill>
                  <a:srgbClr val="273239"/>
                </a:solidFill>
                <a:latin typeface="urw-din"/>
              </a:rPr>
              <a:t>*224)</a:t>
            </a:r>
          </a:p>
        </p:txBody>
      </p:sp>
      <p:pic>
        <p:nvPicPr>
          <p:cNvPr id="5122" name="Picture 2">
            <a:extLst>
              <a:ext uri="{FF2B5EF4-FFF2-40B4-BE49-F238E27FC236}">
                <a16:creationId xmlns:a16="http://schemas.microsoft.com/office/drawing/2014/main" id="{3D77F4C6-4726-78DE-B479-19B4B3656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771" y="2728492"/>
            <a:ext cx="3675506" cy="360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433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BB5B-6269-84EC-7794-B0C366202D54}"/>
              </a:ext>
            </a:extLst>
          </p:cNvPr>
          <p:cNvSpPr>
            <a:spLocks noGrp="1"/>
          </p:cNvSpPr>
          <p:nvPr>
            <p:ph type="title"/>
          </p:nvPr>
        </p:nvSpPr>
        <p:spPr/>
        <p:txBody>
          <a:bodyPr>
            <a:normAutofit/>
          </a:bodyPr>
          <a:lstStyle/>
          <a:p>
            <a:r>
              <a:rPr lang="en-IN" sz="3600"/>
              <a:t>Classification with Bounding Box Regression</a:t>
            </a:r>
          </a:p>
        </p:txBody>
      </p:sp>
      <p:sp>
        <p:nvSpPr>
          <p:cNvPr id="3" name="Content Placeholder 2">
            <a:extLst>
              <a:ext uri="{FF2B5EF4-FFF2-40B4-BE49-F238E27FC236}">
                <a16:creationId xmlns:a16="http://schemas.microsoft.com/office/drawing/2014/main" id="{F2FC9003-DF1B-737C-7C18-C21DD671014F}"/>
              </a:ext>
            </a:extLst>
          </p:cNvPr>
          <p:cNvSpPr>
            <a:spLocks noGrp="1"/>
          </p:cNvSpPr>
          <p:nvPr>
            <p:ph idx="1"/>
          </p:nvPr>
        </p:nvSpPr>
        <p:spPr/>
        <p:txBody>
          <a:bodyPr/>
          <a:lstStyle/>
          <a:p>
            <a:r>
              <a:rPr lang="en-IN"/>
              <a:t>Class predictor maybe a sigmoid or a </a:t>
            </a:r>
            <a:r>
              <a:rPr lang="en-IN" err="1"/>
              <a:t>softmax</a:t>
            </a:r>
            <a:r>
              <a:rPr lang="en-IN"/>
              <a:t> depending on the number of class of objects that we are predicting</a:t>
            </a:r>
          </a:p>
        </p:txBody>
      </p:sp>
      <p:pic>
        <p:nvPicPr>
          <p:cNvPr id="6146" name="Picture 2" descr="Structure of detection head for classification, bounding box regression...  | Download Scientific Diagram">
            <a:extLst>
              <a:ext uri="{FF2B5EF4-FFF2-40B4-BE49-F238E27FC236}">
                <a16:creationId xmlns:a16="http://schemas.microsoft.com/office/drawing/2014/main" id="{A1344753-B9C8-C0CE-B09A-228C9B759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58" r="-1619" b="48476"/>
          <a:stretch/>
        </p:blipFill>
        <p:spPr bwMode="auto">
          <a:xfrm>
            <a:off x="1282046" y="3514284"/>
            <a:ext cx="5891753" cy="177696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at is Object Detection? - Hugging Face">
            <a:extLst>
              <a:ext uri="{FF2B5EF4-FFF2-40B4-BE49-F238E27FC236}">
                <a16:creationId xmlns:a16="http://schemas.microsoft.com/office/drawing/2014/main" id="{20B7EA70-9553-5841-02F4-AC265EA95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1236" y="3238682"/>
            <a:ext cx="3098718" cy="232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924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01CA8BB829C7A42B2F13D1EEEDCE24A" ma:contentTypeVersion="12" ma:contentTypeDescription="Create a new document." ma:contentTypeScope="" ma:versionID="3dac5d17d12b72b34e7c7b08de47fad8">
  <xsd:schema xmlns:xsd="http://www.w3.org/2001/XMLSchema" xmlns:xs="http://www.w3.org/2001/XMLSchema" xmlns:p="http://schemas.microsoft.com/office/2006/metadata/properties" xmlns:ns2="d0d77eca-fb09-4c91-a0cf-c85fba2eb381" xmlns:ns3="2639db57-25c1-4f65-bd5b-b8808369bb33" targetNamespace="http://schemas.microsoft.com/office/2006/metadata/properties" ma:root="true" ma:fieldsID="6e99d9c1978cb3f845679f0b3b352cdb" ns2:_="" ns3:_="">
    <xsd:import namespace="d0d77eca-fb09-4c91-a0cf-c85fba2eb381"/>
    <xsd:import namespace="2639db57-25c1-4f65-bd5b-b8808369bb3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d77eca-fb09-4c91-a0cf-c85fba2eb3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765a431-9415-4219-9cd0-5363948861b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639db57-25c1-4f65-bd5b-b8808369bb3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1d8f197-85cd-405d-bc88-ef3d3ddc1de8}" ma:internalName="TaxCatchAll" ma:showField="CatchAllData" ma:web="2639db57-25c1-4f65-bd5b-b8808369bb33">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0d77eca-fb09-4c91-a0cf-c85fba2eb381">
      <Terms xmlns="http://schemas.microsoft.com/office/infopath/2007/PartnerControls"/>
    </lcf76f155ced4ddcb4097134ff3c332f>
    <TaxCatchAll xmlns="2639db57-25c1-4f65-bd5b-b8808369bb33" xsi:nil="true"/>
  </documentManagement>
</p:properties>
</file>

<file path=customXml/itemProps1.xml><?xml version="1.0" encoding="utf-8"?>
<ds:datastoreItem xmlns:ds="http://schemas.openxmlformats.org/officeDocument/2006/customXml" ds:itemID="{B94D54F4-6226-4617-95C0-BEAECC6346AC}">
  <ds:schemaRefs>
    <ds:schemaRef ds:uri="http://schemas.microsoft.com/sharepoint/v3/contenttype/forms"/>
  </ds:schemaRefs>
</ds:datastoreItem>
</file>

<file path=customXml/itemProps2.xml><?xml version="1.0" encoding="utf-8"?>
<ds:datastoreItem xmlns:ds="http://schemas.openxmlformats.org/officeDocument/2006/customXml" ds:itemID="{CCAE14C9-BCD1-4A44-888E-F39D0E39FA0A}">
  <ds:schemaRefs>
    <ds:schemaRef ds:uri="2639db57-25c1-4f65-bd5b-b8808369bb33"/>
    <ds:schemaRef ds:uri="d0d77eca-fb09-4c91-a0cf-c85fba2eb3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68A6C54-2985-41F3-A331-0CB0923524C6}">
  <ds:schemaRefs>
    <ds:schemaRef ds:uri="2639db57-25c1-4f65-bd5b-b8808369bb33"/>
    <ds:schemaRef ds:uri="d0d77eca-fb09-4c91-a0cf-c85fba2eb381"/>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Urban monochrome</Template>
  <Application>Microsoft Office PowerPoint</Application>
  <PresentationFormat>Widescreen</PresentationFormat>
  <Slides>58</Slides>
  <Notes>0</Notes>
  <HiddenSlides>0</HiddenSlide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1_RetrospectVTI</vt:lpstr>
      <vt:lpstr>Computer Vision Applications</vt:lpstr>
      <vt:lpstr>About me</vt:lpstr>
      <vt:lpstr>Object Detection</vt:lpstr>
      <vt:lpstr>What is object detection ?</vt:lpstr>
      <vt:lpstr>How do you localize an object in an image ?</vt:lpstr>
      <vt:lpstr>Bounding Box Regression</vt:lpstr>
      <vt:lpstr>Bounding Box Regression</vt:lpstr>
      <vt:lpstr>Bounding Box Regression</vt:lpstr>
      <vt:lpstr>Classification with Bounding Box Regression</vt:lpstr>
      <vt:lpstr>How to assess the prediction of Bbox ?</vt:lpstr>
      <vt:lpstr>How to assess the prediction of Bbox ?</vt:lpstr>
      <vt:lpstr>Confusion Matrix for IoU</vt:lpstr>
      <vt:lpstr>Is object detection really that simple ?</vt:lpstr>
      <vt:lpstr>Take a trip down the memory lane </vt:lpstr>
      <vt:lpstr>Take a trip down the memory lane </vt:lpstr>
      <vt:lpstr>Region based CNN Models</vt:lpstr>
      <vt:lpstr>RCNN</vt:lpstr>
      <vt:lpstr>RCNN Components</vt:lpstr>
      <vt:lpstr>RCNN – Region Proposal</vt:lpstr>
      <vt:lpstr>RCNN – Feature Extraction</vt:lpstr>
      <vt:lpstr>RCNN – Classification Module &amp; Bbox Refinement</vt:lpstr>
      <vt:lpstr>Multiple Bbox single object: NMS</vt:lpstr>
      <vt:lpstr>Multiple Bbox single object: NMS</vt:lpstr>
      <vt:lpstr>Disadvantages of RCNN</vt:lpstr>
      <vt:lpstr>Fast RCNN (Inspired by SPPNet: Spatial Pyramid Pooling Network)</vt:lpstr>
      <vt:lpstr>Fast RCNN</vt:lpstr>
      <vt:lpstr>RoI Projection</vt:lpstr>
      <vt:lpstr>ROI Pooling</vt:lpstr>
      <vt:lpstr>Classification and Bbox Regression Module</vt:lpstr>
      <vt:lpstr>PowerPoint Presentation</vt:lpstr>
      <vt:lpstr>Loss function</vt:lpstr>
      <vt:lpstr>Advantages and Disadvantages of Fast RCNN</vt:lpstr>
      <vt:lpstr>Faster RCNN</vt:lpstr>
      <vt:lpstr>Faster RCNN: Region Proposal Aspect Ratios</vt:lpstr>
      <vt:lpstr>Faster RCNN: Components</vt:lpstr>
      <vt:lpstr>Region Proposal Network (RPN)</vt:lpstr>
      <vt:lpstr>How are the region proposed bounding boxes predicted ?</vt:lpstr>
      <vt:lpstr>Anchor Boxes</vt:lpstr>
      <vt:lpstr>Training the RPN: Need to ensure there are less than 2000 RoIS</vt:lpstr>
      <vt:lpstr>Training the RPN Contd.</vt:lpstr>
      <vt:lpstr>Training the Fast RCNN component of Faster RCNN</vt:lpstr>
      <vt:lpstr>RPN: Loss Function</vt:lpstr>
      <vt:lpstr>Faster RCNN Training in a Nutshell</vt:lpstr>
      <vt:lpstr>Review of RCNN Family</vt:lpstr>
      <vt:lpstr>mAP: mean Average Precision</vt:lpstr>
      <vt:lpstr>mAP: mean Average Precision</vt:lpstr>
      <vt:lpstr>mAP: mean Average Precision</vt:lpstr>
      <vt:lpstr>mAP: mean Average Precision</vt:lpstr>
      <vt:lpstr>mAP: mean Average Precision</vt:lpstr>
      <vt:lpstr>mAP: mean Average Precision</vt:lpstr>
      <vt:lpstr>mAP: mean Average Precision</vt:lpstr>
      <vt:lpstr>AP: for class Dog</vt:lpstr>
      <vt:lpstr>mAP: mean Average Precision</vt:lpstr>
      <vt:lpstr>mAP: PR curve</vt:lpstr>
      <vt:lpstr>mAP: PR curve</vt:lpstr>
      <vt:lpstr>mAP: mean Average Precision</vt:lpstr>
      <vt:lpstr>What is mAP@0.50 or mAP@0.50:0.95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AI</dc:title>
  <dc:creator>Kadir Shaikh</dc:creator>
  <cp:revision>1</cp:revision>
  <dcterms:created xsi:type="dcterms:W3CDTF">2022-07-27T05:24:33Z</dcterms:created>
  <dcterms:modified xsi:type="dcterms:W3CDTF">2023-04-19T12:41:26Z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0x010100C01CA8BB829C7A42B2F13D1EEEDCE24A</vt:lpwstr>
  </property>
</Properties>
</file>